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0"/>
  </p:notesMasterIdLst>
  <p:handoutMasterIdLst>
    <p:handoutMasterId r:id="rId21"/>
  </p:handoutMasterIdLst>
  <p:sldIdLst>
    <p:sldId id="256" r:id="rId2"/>
    <p:sldId id="269" r:id="rId3"/>
    <p:sldId id="288" r:id="rId4"/>
    <p:sldId id="290" r:id="rId5"/>
    <p:sldId id="298" r:id="rId6"/>
    <p:sldId id="299" r:id="rId7"/>
    <p:sldId id="292" r:id="rId8"/>
    <p:sldId id="294" r:id="rId9"/>
    <p:sldId id="295" r:id="rId10"/>
    <p:sldId id="291" r:id="rId11"/>
    <p:sldId id="285" r:id="rId12"/>
    <p:sldId id="297" r:id="rId13"/>
    <p:sldId id="265" r:id="rId14"/>
    <p:sldId id="277" r:id="rId15"/>
    <p:sldId id="279" r:id="rId16"/>
    <p:sldId id="274" r:id="rId17"/>
    <p:sldId id="264" r:id="rId18"/>
    <p:sldId id="284" r:id="rId19"/>
  </p:sldIdLst>
  <p:sldSz cx="9144000" cy="6858000" type="screen4x3"/>
  <p:notesSz cx="7010400" cy="92964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slie cohen" initials="lc" lastIdx="11" clrIdx="0"/>
  <p:cmAuthor id="1" name="NRCA Director" initials="" lastIdx="1" clrIdx="1"/>
  <p:cmAuthor id="2" name="Owner" initials="O"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062" autoAdjust="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82" d="100"/>
          <a:sy n="82" d="100"/>
        </p:scale>
        <p:origin x="-3184" y="-11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8A5442D2-9364-9547-A245-157459DAD70C}" type="datetimeFigureOut">
              <a:rPr lang="en-US" smtClean="0"/>
              <a:pPr/>
              <a:t>1/6/2015</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76510D6-2FF1-B343-A73E-1A7855FD72AD}" type="slidenum">
              <a:rPr lang="en-US" smtClean="0"/>
              <a:pPr/>
              <a:t>‹#›</a:t>
            </a:fld>
            <a:endParaRPr lang="en-US" dirty="0"/>
          </a:p>
        </p:txBody>
      </p:sp>
    </p:spTree>
    <p:extLst>
      <p:ext uri="{BB962C8B-B14F-4D97-AF65-F5344CB8AC3E}">
        <p14:creationId xmlns:p14="http://schemas.microsoft.com/office/powerpoint/2010/main" val="182686563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453E99E-E29C-3447-AD79-ABAC28A12BA2}" type="datetimeFigureOut">
              <a:rPr lang="en-US" smtClean="0"/>
              <a:pPr/>
              <a:t>1/6/2015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D8134B71-D25A-A84F-BAC3-722DAB3F3269}" type="slidenum">
              <a:rPr lang="en-US" smtClean="0"/>
              <a:pPr/>
              <a:t>‹#›</a:t>
            </a:fld>
            <a:endParaRPr lang="en-US" dirty="0"/>
          </a:p>
        </p:txBody>
      </p:sp>
    </p:spTree>
    <p:extLst>
      <p:ext uri="{BB962C8B-B14F-4D97-AF65-F5344CB8AC3E}">
        <p14:creationId xmlns:p14="http://schemas.microsoft.com/office/powerpoint/2010/main" val="281475674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134B71-D25A-A84F-BAC3-722DAB3F3269}" type="slidenum">
              <a:rPr lang="en-US" smtClean="0"/>
              <a:pPr/>
              <a:t>1</a:t>
            </a:fld>
            <a:endParaRPr lang="en-US" dirty="0"/>
          </a:p>
        </p:txBody>
      </p:sp>
    </p:spTree>
    <p:extLst>
      <p:ext uri="{BB962C8B-B14F-4D97-AF65-F5344CB8AC3E}">
        <p14:creationId xmlns:p14="http://schemas.microsoft.com/office/powerpoint/2010/main" val="232015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12</a:t>
            </a:fld>
            <a:endParaRPr lang="en-US" dirty="0"/>
          </a:p>
        </p:txBody>
      </p:sp>
    </p:spTree>
    <p:extLst>
      <p:ext uri="{BB962C8B-B14F-4D97-AF65-F5344CB8AC3E}">
        <p14:creationId xmlns:p14="http://schemas.microsoft.com/office/powerpoint/2010/main" val="3103411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13</a:t>
            </a:fld>
            <a:endParaRPr lang="en-US" dirty="0"/>
          </a:p>
        </p:txBody>
      </p:sp>
    </p:spTree>
    <p:extLst>
      <p:ext uri="{BB962C8B-B14F-4D97-AF65-F5344CB8AC3E}">
        <p14:creationId xmlns:p14="http://schemas.microsoft.com/office/powerpoint/2010/main" val="16639061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14</a:t>
            </a:fld>
            <a:endParaRPr lang="en-US" dirty="0"/>
          </a:p>
        </p:txBody>
      </p:sp>
    </p:spTree>
    <p:extLst>
      <p:ext uri="{BB962C8B-B14F-4D97-AF65-F5344CB8AC3E}">
        <p14:creationId xmlns:p14="http://schemas.microsoft.com/office/powerpoint/2010/main" val="20396029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15</a:t>
            </a:fld>
            <a:endParaRPr lang="en-US" dirty="0"/>
          </a:p>
        </p:txBody>
      </p:sp>
    </p:spTree>
    <p:extLst>
      <p:ext uri="{BB962C8B-B14F-4D97-AF65-F5344CB8AC3E}">
        <p14:creationId xmlns:p14="http://schemas.microsoft.com/office/powerpoint/2010/main" val="5132251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16</a:t>
            </a:fld>
            <a:endParaRPr lang="en-US" dirty="0"/>
          </a:p>
        </p:txBody>
      </p:sp>
    </p:spTree>
    <p:extLst>
      <p:ext uri="{BB962C8B-B14F-4D97-AF65-F5344CB8AC3E}">
        <p14:creationId xmlns:p14="http://schemas.microsoft.com/office/powerpoint/2010/main" val="828087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17</a:t>
            </a:fld>
            <a:endParaRPr lang="en-US" dirty="0"/>
          </a:p>
        </p:txBody>
      </p:sp>
    </p:spTree>
    <p:extLst>
      <p:ext uri="{BB962C8B-B14F-4D97-AF65-F5344CB8AC3E}">
        <p14:creationId xmlns:p14="http://schemas.microsoft.com/office/powerpoint/2010/main" val="31910334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18</a:t>
            </a:fld>
            <a:endParaRPr lang="en-US" dirty="0"/>
          </a:p>
        </p:txBody>
      </p:sp>
    </p:spTree>
    <p:extLst>
      <p:ext uri="{BB962C8B-B14F-4D97-AF65-F5344CB8AC3E}">
        <p14:creationId xmlns:p14="http://schemas.microsoft.com/office/powerpoint/2010/main" val="3536390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2</a:t>
            </a:fld>
            <a:endParaRPr lang="en-US" dirty="0"/>
          </a:p>
        </p:txBody>
      </p:sp>
    </p:spTree>
    <p:extLst>
      <p:ext uri="{BB962C8B-B14F-4D97-AF65-F5344CB8AC3E}">
        <p14:creationId xmlns:p14="http://schemas.microsoft.com/office/powerpoint/2010/main" val="1637063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3</a:t>
            </a:fld>
            <a:endParaRPr lang="en-US" dirty="0"/>
          </a:p>
        </p:txBody>
      </p:sp>
    </p:spTree>
    <p:extLst>
      <p:ext uri="{BB962C8B-B14F-4D97-AF65-F5344CB8AC3E}">
        <p14:creationId xmlns:p14="http://schemas.microsoft.com/office/powerpoint/2010/main" val="1354964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4</a:t>
            </a:fld>
            <a:endParaRPr lang="en-US" dirty="0"/>
          </a:p>
        </p:txBody>
      </p:sp>
    </p:spTree>
    <p:extLst>
      <p:ext uri="{BB962C8B-B14F-4D97-AF65-F5344CB8AC3E}">
        <p14:creationId xmlns:p14="http://schemas.microsoft.com/office/powerpoint/2010/main" val="19204821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7</a:t>
            </a:fld>
            <a:endParaRPr lang="en-US" dirty="0"/>
          </a:p>
        </p:txBody>
      </p:sp>
    </p:spTree>
    <p:extLst>
      <p:ext uri="{BB962C8B-B14F-4D97-AF65-F5344CB8AC3E}">
        <p14:creationId xmlns:p14="http://schemas.microsoft.com/office/powerpoint/2010/main" val="16753444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8</a:t>
            </a:fld>
            <a:endParaRPr lang="en-US" dirty="0"/>
          </a:p>
        </p:txBody>
      </p:sp>
    </p:spTree>
    <p:extLst>
      <p:ext uri="{BB962C8B-B14F-4D97-AF65-F5344CB8AC3E}">
        <p14:creationId xmlns:p14="http://schemas.microsoft.com/office/powerpoint/2010/main" val="3499528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9</a:t>
            </a:fld>
            <a:endParaRPr lang="en-US" dirty="0"/>
          </a:p>
        </p:txBody>
      </p:sp>
    </p:spTree>
    <p:extLst>
      <p:ext uri="{BB962C8B-B14F-4D97-AF65-F5344CB8AC3E}">
        <p14:creationId xmlns:p14="http://schemas.microsoft.com/office/powerpoint/2010/main" val="3415067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10</a:t>
            </a:fld>
            <a:endParaRPr lang="en-US" dirty="0"/>
          </a:p>
        </p:txBody>
      </p:sp>
    </p:spTree>
    <p:extLst>
      <p:ext uri="{BB962C8B-B14F-4D97-AF65-F5344CB8AC3E}">
        <p14:creationId xmlns:p14="http://schemas.microsoft.com/office/powerpoint/2010/main" val="2493460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8134B71-D25A-A84F-BAC3-722DAB3F3269}" type="slidenum">
              <a:rPr lang="en-US" smtClean="0"/>
              <a:pPr/>
              <a:t>11</a:t>
            </a:fld>
            <a:endParaRPr lang="en-US" dirty="0"/>
          </a:p>
        </p:txBody>
      </p:sp>
    </p:spTree>
    <p:extLst>
      <p:ext uri="{BB962C8B-B14F-4D97-AF65-F5344CB8AC3E}">
        <p14:creationId xmlns:p14="http://schemas.microsoft.com/office/powerpoint/2010/main" val="3813869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9CDCDB0-6677-9044-BF30-56530C41967D}" type="datetime1">
              <a:rPr lang="en-US" smtClean="0"/>
              <a:pPr/>
              <a:t>1/6/2015</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7AF16DE-A0D5-4438-950F-5B1E159C2C28}"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AA2C25-1346-4E49-BA93-3F17DFA79217}" type="datetime1">
              <a:rPr lang="en-US" smtClean="0"/>
              <a:pPr/>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DC12A97-66A2-494A-8BC4-8B983D8A3AC7}" type="datetime1">
              <a:rPr lang="en-US" smtClean="0"/>
              <a:pPr/>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7AF16DE-A0D5-4438-950F-5B1E159C2C2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C642E5A-9ECB-E148-B049-35BA82B97C18}" type="datetime1">
              <a:rPr lang="en-US" smtClean="0"/>
              <a:pPr/>
              <a:t>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AF16DE-A0D5-4438-950F-5B1E159C2C28}"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C56D242-5A95-9443-AE5B-71B52A9902FB}" type="datetime1">
              <a:rPr lang="en-US" smtClean="0"/>
              <a:pPr/>
              <a:t>1/6/2015</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7AF16DE-A0D5-4438-950F-5B1E159C2C28}"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71872C-7773-F545-89D5-44DCDD093E9A}" type="datetime1">
              <a:rPr lang="en-US" smtClean="0"/>
              <a:pPr/>
              <a:t>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0F6AC9-45D4-CB4A-9A94-9054C48C7A59}" type="datetime1">
              <a:rPr lang="en-US" smtClean="0"/>
              <a:pPr/>
              <a:t>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AF16DE-A0D5-4438-950F-5B1E159C2C28}"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FC56FA6-7F6D-CF49-8A36-7ADB07E90850}" type="datetime1">
              <a:rPr lang="en-US" smtClean="0"/>
              <a:pPr/>
              <a:t>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AF16DE-A0D5-4438-950F-5B1E159C2C28}"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304D787-E12F-F449-B2B4-729F9AC65DF5}" type="datetime1">
              <a:rPr lang="en-US" smtClean="0"/>
              <a:pPr/>
              <a:t>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AF16DE-A0D5-4438-950F-5B1E159C2C2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D53DA6F-44AC-6642-BCEF-71E342D66469}" type="datetime1">
              <a:rPr lang="en-US" smtClean="0"/>
              <a:pPr/>
              <a:t>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7AF16DE-A0D5-4438-950F-5B1E159C2C28}"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A6EC1-5BD8-7D4D-952D-C9684E404B12}" type="datetime1">
              <a:rPr lang="en-US" smtClean="0"/>
              <a:pPr/>
              <a:t>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AF16DE-A0D5-4438-950F-5B1E159C2C28}"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u="none"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C48D3217-0624-EB43-9509-4ADBE0BFDF83}" type="datetime1">
              <a:rPr lang="en-US" smtClean="0"/>
              <a:pPr/>
              <a:t>1/6/2015</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7AF16DE-A0D5-4438-950F-5B1E159C2C2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ftr="0" dt="0"/>
  <p:txStyles>
    <p:titleStyle>
      <a:lvl1pPr algn="ctr" defTabSz="914400" rtl="0" eaLnBrk="1" latinLnBrk="0" hangingPunct="1">
        <a:spcBef>
          <a:spcPct val="0"/>
        </a:spcBef>
        <a:buNone/>
        <a:defRPr sz="3200" b="0" i="0" u="none"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52159" y="4461982"/>
            <a:ext cx="5651748" cy="1699987"/>
          </a:xfrm>
        </p:spPr>
        <p:txBody>
          <a:bodyPr>
            <a:normAutofit fontScale="92500"/>
          </a:bodyPr>
          <a:lstStyle/>
          <a:p>
            <a:pPr algn="ctr"/>
            <a:r>
              <a:rPr lang="en-US" b="1" dirty="0">
                <a:cs typeface="Arial"/>
              </a:rPr>
              <a:t>A Program of Spaulding for Children </a:t>
            </a:r>
          </a:p>
          <a:p>
            <a:pPr algn="ctr"/>
            <a:r>
              <a:rPr lang="en-US" b="1" dirty="0">
                <a:cs typeface="Arial"/>
              </a:rPr>
              <a:t>in Partnership with</a:t>
            </a:r>
            <a:endParaRPr lang="en-US" dirty="0">
              <a:cs typeface="Arial"/>
            </a:endParaRPr>
          </a:p>
          <a:p>
            <a:pPr algn="ctr"/>
            <a:r>
              <a:rPr lang="en-US" b="1" dirty="0">
                <a:cs typeface="Arial"/>
              </a:rPr>
              <a:t>The University of Texas at Austin, </a:t>
            </a:r>
          </a:p>
          <a:p>
            <a:pPr algn="ctr"/>
            <a:r>
              <a:rPr lang="en-US" b="1" dirty="0">
                <a:cs typeface="Arial"/>
              </a:rPr>
              <a:t>The University of Wisconsin-Milwaukee, and </a:t>
            </a:r>
            <a:endParaRPr lang="en-US" b="1" dirty="0" smtClean="0">
              <a:cs typeface="Arial"/>
            </a:endParaRPr>
          </a:p>
          <a:p>
            <a:pPr algn="ctr"/>
            <a:r>
              <a:rPr lang="en-US" b="1" dirty="0" smtClean="0">
                <a:cs typeface="Arial"/>
              </a:rPr>
              <a:t>The </a:t>
            </a:r>
            <a:r>
              <a:rPr lang="en-US" b="1" dirty="0">
                <a:cs typeface="Arial"/>
              </a:rPr>
              <a:t>University of North Carolina at Chapel Hill</a:t>
            </a:r>
            <a:endParaRPr lang="en-US" dirty="0">
              <a:cs typeface="Arial"/>
            </a:endParaRPr>
          </a:p>
          <a:p>
            <a:endParaRPr lang="en-US" dirty="0"/>
          </a:p>
        </p:txBody>
      </p:sp>
      <p:sp>
        <p:nvSpPr>
          <p:cNvPr id="2" name="Title 1"/>
          <p:cNvSpPr>
            <a:spLocks noGrp="1"/>
          </p:cNvSpPr>
          <p:nvPr>
            <p:ph type="title"/>
          </p:nvPr>
        </p:nvSpPr>
        <p:spPr>
          <a:xfrm>
            <a:off x="200507" y="287613"/>
            <a:ext cx="6666891" cy="3578086"/>
          </a:xfrm>
        </p:spPr>
        <p:txBody>
          <a:bodyPr>
            <a:normAutofit/>
          </a:bodyPr>
          <a:lstStyle/>
          <a:p>
            <a:pPr algn="ctr"/>
            <a:r>
              <a:rPr lang="en-US" sz="3200" dirty="0">
                <a:solidFill>
                  <a:schemeClr val="bg2"/>
                </a:solidFill>
                <a:latin typeface="Arial Black"/>
                <a:cs typeface="Arial Black"/>
              </a:rPr>
              <a:t>National Quality Improvement Center for Adoption/Guardianship Support and </a:t>
            </a:r>
            <a:r>
              <a:rPr lang="en-US" sz="3200" dirty="0" smtClean="0">
                <a:solidFill>
                  <a:schemeClr val="bg2"/>
                </a:solidFill>
                <a:latin typeface="Arial Black"/>
                <a:cs typeface="Arial Black"/>
              </a:rPr>
              <a:t>Preservation</a:t>
            </a:r>
            <a:br>
              <a:rPr lang="en-US" sz="3200" dirty="0" smtClean="0">
                <a:solidFill>
                  <a:schemeClr val="bg2"/>
                </a:solidFill>
                <a:latin typeface="Arial Black"/>
                <a:cs typeface="Arial Black"/>
              </a:rPr>
            </a:br>
            <a:r>
              <a:rPr lang="en-US" sz="3200" dirty="0" smtClean="0">
                <a:solidFill>
                  <a:schemeClr val="bg2"/>
                </a:solidFill>
                <a:latin typeface="Arial Black"/>
                <a:cs typeface="Arial Black"/>
              </a:rPr>
              <a:t>(QIC-AG)</a:t>
            </a:r>
            <a:endParaRPr lang="en-US" sz="3200" dirty="0">
              <a:solidFill>
                <a:schemeClr val="bg2"/>
              </a:solidFill>
            </a:endParaRPr>
          </a:p>
        </p:txBody>
      </p:sp>
    </p:spTree>
    <p:extLst>
      <p:ext uri="{BB962C8B-B14F-4D97-AF65-F5344CB8AC3E}">
        <p14:creationId xmlns:p14="http://schemas.microsoft.com/office/powerpoint/2010/main" val="827787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1064" y="1648734"/>
            <a:ext cx="8596583" cy="4910329"/>
          </a:xfrm>
        </p:spPr>
        <p:txBody>
          <a:bodyPr>
            <a:normAutofit/>
          </a:bodyPr>
          <a:lstStyle/>
          <a:p>
            <a:r>
              <a:rPr lang="en-US" b="1" u="sng" dirty="0"/>
              <a:t>Target Group 1</a:t>
            </a:r>
            <a:r>
              <a:rPr lang="en-US" dirty="0"/>
              <a:t>: </a:t>
            </a:r>
            <a:r>
              <a:rPr lang="en-US" dirty="0" smtClean="0"/>
              <a:t>Children awaiting adoptive or guardianship placements, </a:t>
            </a:r>
            <a:r>
              <a:rPr lang="en-US" dirty="0"/>
              <a:t>or </a:t>
            </a:r>
            <a:r>
              <a:rPr lang="en-US" dirty="0" smtClean="0"/>
              <a:t>children who </a:t>
            </a:r>
            <a:r>
              <a:rPr lang="en-US" dirty="0"/>
              <a:t>are </a:t>
            </a:r>
            <a:r>
              <a:rPr lang="en-US" dirty="0" smtClean="0"/>
              <a:t>in identified adoptive or guardianship homes </a:t>
            </a:r>
            <a:r>
              <a:rPr lang="en-US" dirty="0"/>
              <a:t>but the placement has not resulted in </a:t>
            </a:r>
            <a:r>
              <a:rPr lang="en-US" dirty="0" smtClean="0"/>
              <a:t> </a:t>
            </a:r>
            <a:r>
              <a:rPr lang="en-US" dirty="0"/>
              <a:t>finalization </a:t>
            </a:r>
            <a:r>
              <a:rPr lang="en-US" dirty="0" smtClean="0"/>
              <a:t>for significant </a:t>
            </a:r>
            <a:r>
              <a:rPr lang="en-US" dirty="0"/>
              <a:t>time due to the </a:t>
            </a:r>
            <a:r>
              <a:rPr lang="en-US" dirty="0" smtClean="0"/>
              <a:t>children’s challenging </a:t>
            </a:r>
            <a:r>
              <a:rPr lang="en-US" dirty="0"/>
              <a:t>mental health, emotional, or behavioral </a:t>
            </a:r>
            <a:r>
              <a:rPr lang="en-US" dirty="0" smtClean="0"/>
              <a:t>issues.</a:t>
            </a:r>
          </a:p>
          <a:p>
            <a:pPr marL="45720" indent="0">
              <a:buNone/>
            </a:pPr>
            <a:endParaRPr lang="en-US" dirty="0" smtClean="0"/>
          </a:p>
          <a:p>
            <a:r>
              <a:rPr lang="en-US" b="1" u="sng" dirty="0" smtClean="0"/>
              <a:t>Target </a:t>
            </a:r>
            <a:r>
              <a:rPr lang="en-US" b="1" u="sng" dirty="0"/>
              <a:t>Group 2</a:t>
            </a:r>
            <a:r>
              <a:rPr lang="en-US" u="sng" dirty="0"/>
              <a:t>:</a:t>
            </a:r>
            <a:r>
              <a:rPr lang="en-US" dirty="0"/>
              <a:t> </a:t>
            </a:r>
            <a:r>
              <a:rPr lang="en-US" dirty="0" smtClean="0"/>
              <a:t>Children </a:t>
            </a:r>
            <a:r>
              <a:rPr lang="en-US" dirty="0"/>
              <a:t>and their </a:t>
            </a:r>
            <a:r>
              <a:rPr lang="en-US" dirty="0" smtClean="0"/>
              <a:t>adoptive or guardianship </a:t>
            </a:r>
            <a:r>
              <a:rPr lang="en-US" dirty="0"/>
              <a:t>families who have </a:t>
            </a:r>
            <a:r>
              <a:rPr lang="en-US" dirty="0" smtClean="0"/>
              <a:t>already finalized </a:t>
            </a:r>
            <a:r>
              <a:rPr lang="en-US" dirty="0"/>
              <a:t>the </a:t>
            </a:r>
            <a:r>
              <a:rPr lang="en-US" dirty="0" smtClean="0"/>
              <a:t>adoption or guardianship </a:t>
            </a:r>
            <a:r>
              <a:rPr lang="en-US" dirty="0"/>
              <a:t>and for whom stabilization may be </a:t>
            </a:r>
            <a:r>
              <a:rPr lang="en-US" dirty="0" smtClean="0"/>
              <a:t>threatened. This target group includes children who have obtained permanency through private guardianship or private adoptions, both domestic and international.</a:t>
            </a:r>
            <a:endParaRPr lang="en-US"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10</a:t>
            </a:fld>
            <a:endParaRPr lang="en-US" dirty="0"/>
          </a:p>
        </p:txBody>
      </p:sp>
      <p:sp>
        <p:nvSpPr>
          <p:cNvPr id="4" name="Title 3"/>
          <p:cNvSpPr>
            <a:spLocks noGrp="1"/>
          </p:cNvSpPr>
          <p:nvPr>
            <p:ph type="title"/>
          </p:nvPr>
        </p:nvSpPr>
        <p:spPr/>
        <p:txBody>
          <a:bodyPr/>
          <a:lstStyle/>
          <a:p>
            <a:r>
              <a:rPr lang="en-US" dirty="0" smtClean="0"/>
              <a:t>Target populations to be served</a:t>
            </a:r>
            <a:endParaRPr lang="en-US" dirty="0"/>
          </a:p>
        </p:txBody>
      </p:sp>
      <p:pic>
        <p:nvPicPr>
          <p:cNvPr id="7" name="Picture 11"/>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751640" y="5204991"/>
            <a:ext cx="2086102" cy="1400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44975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AF16DE-A0D5-4438-950F-5B1E159C2C28}" type="slidenum">
              <a:rPr lang="en-US" smtClean="0"/>
              <a:pPr/>
              <a:t>11</a:t>
            </a:fld>
            <a:endParaRPr lang="en-US" dirty="0"/>
          </a:p>
        </p:txBody>
      </p:sp>
      <p:sp>
        <p:nvSpPr>
          <p:cNvPr id="4" name="Title 3"/>
          <p:cNvSpPr>
            <a:spLocks noGrp="1"/>
          </p:cNvSpPr>
          <p:nvPr>
            <p:ph type="title"/>
          </p:nvPr>
        </p:nvSpPr>
        <p:spPr/>
        <p:txBody>
          <a:bodyPr/>
          <a:lstStyle/>
          <a:p>
            <a:r>
              <a:rPr lang="en-US" dirty="0" smtClean="0"/>
              <a:t>QIC-AG teaming structure</a:t>
            </a:r>
            <a:endParaRPr lang="en-US" dirty="0"/>
          </a:p>
        </p:txBody>
      </p:sp>
      <p:pic>
        <p:nvPicPr>
          <p:cNvPr id="5" name="Picture 4"/>
          <p:cNvPicPr>
            <a:picLocks noChangeAspect="1"/>
          </p:cNvPicPr>
          <p:nvPr/>
        </p:nvPicPr>
        <p:blipFill rotWithShape="1">
          <a:blip r:embed="rId3" cstate="email">
            <a:extLst>
              <a:ext uri="{28A0092B-C50C-407E-A947-70E740481C1C}">
                <a14:useLocalDpi xmlns:a14="http://schemas.microsoft.com/office/drawing/2010/main" val="0"/>
              </a:ext>
            </a:extLst>
          </a:blip>
          <a:srcRect t="8926" b="-8868"/>
          <a:stretch/>
        </p:blipFill>
        <p:spPr>
          <a:xfrm>
            <a:off x="1668038" y="1828799"/>
            <a:ext cx="5813026" cy="5135880"/>
          </a:xfrm>
          <a:prstGeom prst="rect">
            <a:avLst/>
          </a:prstGeom>
        </p:spPr>
      </p:pic>
    </p:spTree>
    <p:extLst>
      <p:ext uri="{BB962C8B-B14F-4D97-AF65-F5344CB8AC3E}">
        <p14:creationId xmlns:p14="http://schemas.microsoft.com/office/powerpoint/2010/main" val="42436479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AF16DE-A0D5-4438-950F-5B1E159C2C28}" type="slidenum">
              <a:rPr lang="en-US" smtClean="0"/>
              <a:pPr/>
              <a:t>12</a:t>
            </a:fld>
            <a:endParaRPr lang="en-US" dirty="0"/>
          </a:p>
        </p:txBody>
      </p:sp>
      <p:sp>
        <p:nvSpPr>
          <p:cNvPr id="4" name="Title 3"/>
          <p:cNvSpPr>
            <a:spLocks noGrp="1"/>
          </p:cNvSpPr>
          <p:nvPr>
            <p:ph type="title"/>
          </p:nvPr>
        </p:nvSpPr>
        <p:spPr>
          <a:xfrm>
            <a:off x="381000" y="355847"/>
            <a:ext cx="8381260" cy="646846"/>
          </a:xfrm>
        </p:spPr>
        <p:txBody>
          <a:bodyPr/>
          <a:lstStyle/>
          <a:p>
            <a:r>
              <a:rPr lang="en-US" dirty="0" smtClean="0"/>
              <a:t>Advisory Board</a:t>
            </a:r>
            <a:br>
              <a:rPr lang="en-US" dirty="0" smtClean="0"/>
            </a:br>
            <a:endParaRPr lang="en-US" dirty="0"/>
          </a:p>
        </p:txBody>
      </p:sp>
      <p:sp>
        <p:nvSpPr>
          <p:cNvPr id="8" name="Content Placeholder 1"/>
          <p:cNvSpPr>
            <a:spLocks noGrp="1"/>
          </p:cNvSpPr>
          <p:nvPr>
            <p:ph idx="1"/>
          </p:nvPr>
        </p:nvSpPr>
        <p:spPr>
          <a:xfrm>
            <a:off x="211015" y="1625133"/>
            <a:ext cx="4456500" cy="4880987"/>
          </a:xfrm>
        </p:spPr>
        <p:txBody>
          <a:bodyPr>
            <a:noAutofit/>
          </a:bodyPr>
          <a:lstStyle/>
          <a:p>
            <a:pPr>
              <a:spcAft>
                <a:spcPts val="300"/>
              </a:spcAft>
            </a:pPr>
            <a:r>
              <a:rPr lang="en-US" sz="900" b="1" dirty="0"/>
              <a:t>Mary Bissell</a:t>
            </a:r>
            <a:r>
              <a:rPr lang="en-US" sz="900" dirty="0"/>
              <a:t/>
            </a:r>
            <a:br>
              <a:rPr lang="en-US" sz="900" dirty="0"/>
            </a:br>
            <a:r>
              <a:rPr lang="en-US" sz="900" dirty="0"/>
              <a:t>Child Focus</a:t>
            </a:r>
          </a:p>
          <a:p>
            <a:pPr>
              <a:spcBef>
                <a:spcPts val="0"/>
              </a:spcBef>
            </a:pPr>
            <a:r>
              <a:rPr lang="en-US" sz="900" b="1" dirty="0"/>
              <a:t>Veenod Chulani</a:t>
            </a:r>
            <a:r>
              <a:rPr lang="en-US" sz="900" dirty="0"/>
              <a:t>, MD</a:t>
            </a:r>
          </a:p>
          <a:p>
            <a:pPr marL="284163" indent="0">
              <a:spcBef>
                <a:spcPts val="0"/>
              </a:spcBef>
              <a:buNone/>
            </a:pPr>
            <a:r>
              <a:rPr lang="en-US" sz="900" dirty="0"/>
              <a:t>Orlando Health</a:t>
            </a:r>
          </a:p>
          <a:p>
            <a:pPr>
              <a:spcAft>
                <a:spcPts val="300"/>
              </a:spcAft>
            </a:pPr>
            <a:r>
              <a:rPr lang="en-US" sz="900" b="1" dirty="0"/>
              <a:t>Hope Cooper</a:t>
            </a:r>
            <a:r>
              <a:rPr lang="en-US" sz="900" dirty="0"/>
              <a:t/>
            </a:r>
            <a:br>
              <a:rPr lang="en-US" sz="900" dirty="0"/>
            </a:br>
            <a:r>
              <a:rPr lang="en-US" sz="900" dirty="0"/>
              <a:t>True North Group</a:t>
            </a:r>
          </a:p>
          <a:p>
            <a:pPr>
              <a:spcAft>
                <a:spcPts val="300"/>
              </a:spcAft>
            </a:pPr>
            <a:r>
              <a:rPr lang="en-US" sz="900" b="1" dirty="0">
                <a:latin typeface="Franklin Gothic Medium" charset="0"/>
              </a:rPr>
              <a:t>Heidi Cox </a:t>
            </a:r>
            <a:br>
              <a:rPr lang="en-US" sz="900" b="1" dirty="0">
                <a:latin typeface="Franklin Gothic Medium" charset="0"/>
              </a:rPr>
            </a:br>
            <a:r>
              <a:rPr lang="en-US" sz="900" dirty="0">
                <a:latin typeface="Franklin Gothic Medium" charset="0"/>
              </a:rPr>
              <a:t>Gladney Center for Adoption </a:t>
            </a:r>
          </a:p>
          <a:p>
            <a:pPr>
              <a:spcAft>
                <a:spcPts val="216"/>
              </a:spcAft>
            </a:pPr>
            <a:r>
              <a:rPr lang="en-US" sz="900" b="1" dirty="0"/>
              <a:t>Dr. Joseph Crumbley</a:t>
            </a:r>
            <a:r>
              <a:rPr lang="en-US" sz="900" dirty="0"/>
              <a:t/>
            </a:r>
            <a:br>
              <a:rPr lang="en-US" sz="900" dirty="0"/>
            </a:br>
            <a:r>
              <a:rPr lang="en-US" sz="900" dirty="0"/>
              <a:t>Trainer, Consultant and Therapist</a:t>
            </a:r>
          </a:p>
          <a:p>
            <a:pPr>
              <a:spcAft>
                <a:spcPts val="216"/>
              </a:spcAft>
            </a:pPr>
            <a:r>
              <a:rPr lang="en-US" sz="900" b="1" dirty="0"/>
              <a:t>April Curtis</a:t>
            </a:r>
            <a:r>
              <a:rPr lang="en-US" sz="900" dirty="0"/>
              <a:t/>
            </a:r>
            <a:br>
              <a:rPr lang="en-US" sz="900" dirty="0"/>
            </a:br>
            <a:r>
              <a:rPr lang="en-US" sz="900" dirty="0"/>
              <a:t>Be Strong Families</a:t>
            </a:r>
          </a:p>
          <a:p>
            <a:pPr>
              <a:spcAft>
                <a:spcPts val="300"/>
              </a:spcAft>
            </a:pPr>
            <a:r>
              <a:rPr lang="en-US" sz="900" b="1" dirty="0"/>
              <a:t>Dr. Angelique Day</a:t>
            </a:r>
            <a:r>
              <a:rPr lang="en-US" sz="900" dirty="0"/>
              <a:t/>
            </a:r>
            <a:br>
              <a:rPr lang="en-US" sz="900" dirty="0"/>
            </a:br>
            <a:r>
              <a:rPr lang="en-US" sz="900" dirty="0"/>
              <a:t>Wayne State University</a:t>
            </a:r>
          </a:p>
          <a:p>
            <a:pPr>
              <a:spcAft>
                <a:spcPts val="300"/>
              </a:spcAft>
            </a:pPr>
            <a:r>
              <a:rPr lang="en-US" sz="900" b="1" dirty="0"/>
              <a:t>Kathy Deserly</a:t>
            </a:r>
            <a:r>
              <a:rPr lang="en-US" sz="900" dirty="0"/>
              <a:t/>
            </a:r>
            <a:br>
              <a:rPr lang="en-US" sz="900" dirty="0"/>
            </a:br>
            <a:r>
              <a:rPr lang="en-US" sz="900" dirty="0"/>
              <a:t>Capacity Building Center for Tribes</a:t>
            </a:r>
          </a:p>
          <a:p>
            <a:pPr>
              <a:spcAft>
                <a:spcPts val="300"/>
              </a:spcAft>
            </a:pPr>
            <a:r>
              <a:rPr lang="en-US" sz="900" b="1" dirty="0"/>
              <a:t>Heather Forbes</a:t>
            </a:r>
            <a:r>
              <a:rPr lang="en-US" sz="900" dirty="0"/>
              <a:t/>
            </a:r>
            <a:br>
              <a:rPr lang="en-US" sz="900" dirty="0"/>
            </a:br>
            <a:r>
              <a:rPr lang="en-US" sz="900" dirty="0"/>
              <a:t>Beyond Consequences Institute</a:t>
            </a:r>
          </a:p>
          <a:p>
            <a:pPr>
              <a:spcAft>
                <a:spcPts val="300"/>
              </a:spcAft>
            </a:pPr>
            <a:r>
              <a:rPr lang="en-US" sz="900" b="1" dirty="0"/>
              <a:t>Deborah Gray</a:t>
            </a:r>
            <a:r>
              <a:rPr lang="en-US" sz="900" dirty="0"/>
              <a:t/>
            </a:r>
            <a:br>
              <a:rPr lang="en-US" sz="900" dirty="0"/>
            </a:br>
            <a:r>
              <a:rPr lang="en-US" sz="900" dirty="0"/>
              <a:t>Nurturing Attachments</a:t>
            </a:r>
          </a:p>
          <a:p>
            <a:pPr>
              <a:spcAft>
                <a:spcPts val="300"/>
              </a:spcAft>
            </a:pPr>
            <a:r>
              <a:rPr lang="en-US" sz="900" b="1" dirty="0"/>
              <a:t>John Johnson</a:t>
            </a:r>
            <a:r>
              <a:rPr lang="en-US" sz="900" dirty="0"/>
              <a:t/>
            </a:r>
            <a:br>
              <a:rPr lang="en-US" sz="900" dirty="0"/>
            </a:br>
            <a:r>
              <a:rPr lang="en-US" sz="900" dirty="0"/>
              <a:t>Tennessee Department of Children's Services</a:t>
            </a:r>
          </a:p>
          <a:p>
            <a:pPr>
              <a:spcAft>
                <a:spcPts val="300"/>
              </a:spcAft>
            </a:pPr>
            <a:r>
              <a:rPr lang="en-US" sz="900" b="1" dirty="0"/>
              <a:t>Robert Johnson</a:t>
            </a:r>
            <a:r>
              <a:rPr lang="en-US" sz="900" dirty="0"/>
              <a:t/>
            </a:r>
            <a:br>
              <a:rPr lang="en-US" sz="900" dirty="0"/>
            </a:br>
            <a:r>
              <a:rPr lang="en-US" sz="900" dirty="0"/>
              <a:t>Annuity Company</a:t>
            </a:r>
          </a:p>
          <a:p>
            <a:pPr>
              <a:spcAft>
                <a:spcPts val="300"/>
              </a:spcAft>
            </a:pPr>
            <a:r>
              <a:rPr lang="en-US" sz="900" b="1" dirty="0"/>
              <a:t>Joe Kroll</a:t>
            </a:r>
            <a:r>
              <a:rPr lang="en-US" sz="900" dirty="0"/>
              <a:t/>
            </a:r>
            <a:br>
              <a:rPr lang="en-US" sz="900" dirty="0"/>
            </a:br>
            <a:r>
              <a:rPr lang="en-US" sz="900" dirty="0"/>
              <a:t>North American Council on Adoptable Children</a:t>
            </a:r>
          </a:p>
          <a:p>
            <a:pPr>
              <a:spcAft>
                <a:spcPts val="300"/>
              </a:spcAft>
            </a:pPr>
            <a:r>
              <a:rPr lang="en-US" sz="900" b="1" dirty="0"/>
              <a:t>Shaun Lane</a:t>
            </a:r>
            <a:r>
              <a:rPr lang="en-US" sz="900" dirty="0"/>
              <a:t/>
            </a:r>
            <a:br>
              <a:rPr lang="en-US" sz="900" dirty="0"/>
            </a:br>
            <a:r>
              <a:rPr lang="en-US" sz="900" dirty="0"/>
              <a:t>Hephzibah Children's Association</a:t>
            </a:r>
          </a:p>
          <a:p>
            <a:pPr>
              <a:spcAft>
                <a:spcPts val="300"/>
              </a:spcAft>
            </a:pPr>
            <a:r>
              <a:rPr lang="en-US" sz="900" b="1" dirty="0"/>
              <a:t>Judge Cindy Lederman</a:t>
            </a:r>
            <a:r>
              <a:rPr lang="en-US" sz="900" dirty="0"/>
              <a:t/>
            </a:r>
            <a:br>
              <a:rPr lang="en-US" sz="900" dirty="0"/>
            </a:br>
            <a:r>
              <a:rPr lang="en-US" sz="900" dirty="0"/>
              <a:t>Eleventh Judicial Circuit of Florida</a:t>
            </a:r>
          </a:p>
          <a:p>
            <a:pPr marL="45720" indent="0">
              <a:spcAft>
                <a:spcPts val="300"/>
              </a:spcAft>
              <a:buNone/>
            </a:pPr>
            <a:endParaRPr lang="en-US" sz="900" dirty="0"/>
          </a:p>
          <a:p>
            <a:pPr>
              <a:spcAft>
                <a:spcPts val="300"/>
              </a:spcAft>
            </a:pPr>
            <a:endParaRPr lang="en-US" sz="900" dirty="0"/>
          </a:p>
        </p:txBody>
      </p:sp>
      <p:sp>
        <p:nvSpPr>
          <p:cNvPr id="11" name="Content Placeholder 1"/>
          <p:cNvSpPr txBox="1">
            <a:spLocks/>
          </p:cNvSpPr>
          <p:nvPr/>
        </p:nvSpPr>
        <p:spPr>
          <a:xfrm>
            <a:off x="4667515" y="1748413"/>
            <a:ext cx="3567165" cy="4880987"/>
          </a:xfrm>
          <a:prstGeom prst="rect">
            <a:avLst/>
          </a:prstGeom>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endParaRPr lang="en-US" dirty="0"/>
          </a:p>
        </p:txBody>
      </p:sp>
      <p:sp>
        <p:nvSpPr>
          <p:cNvPr id="14" name="Content Placeholder 1"/>
          <p:cNvSpPr txBox="1">
            <a:spLocks/>
          </p:cNvSpPr>
          <p:nvPr/>
        </p:nvSpPr>
        <p:spPr>
          <a:xfrm>
            <a:off x="4109777" y="1601288"/>
            <a:ext cx="4947194" cy="4880987"/>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spcBef>
                <a:spcPts val="200"/>
              </a:spcBef>
              <a:spcAft>
                <a:spcPts val="200"/>
              </a:spcAft>
            </a:pPr>
            <a:r>
              <a:rPr lang="en-US" sz="900" b="1" dirty="0" smtClean="0"/>
              <a:t>Dr</a:t>
            </a:r>
            <a:r>
              <a:rPr lang="en-US" sz="900" b="1" dirty="0"/>
              <a:t>. Sharon McDaniel</a:t>
            </a:r>
            <a:r>
              <a:rPr lang="en-US" sz="900" dirty="0"/>
              <a:t/>
            </a:r>
            <a:br>
              <a:rPr lang="en-US" sz="900" dirty="0"/>
            </a:br>
            <a:r>
              <a:rPr lang="en-US" sz="900" dirty="0"/>
              <a:t>A Second Chance</a:t>
            </a:r>
          </a:p>
          <a:p>
            <a:pPr>
              <a:spcBef>
                <a:spcPts val="200"/>
              </a:spcBef>
              <a:spcAft>
                <a:spcPts val="200"/>
              </a:spcAft>
            </a:pPr>
            <a:r>
              <a:rPr lang="en-US" sz="900" b="1" dirty="0"/>
              <a:t>Hollee McGinnis</a:t>
            </a:r>
            <a:r>
              <a:rPr lang="en-US" sz="900" dirty="0"/>
              <a:t/>
            </a:r>
            <a:br>
              <a:rPr lang="en-US" sz="900" dirty="0"/>
            </a:br>
            <a:r>
              <a:rPr lang="en-US" sz="900" dirty="0"/>
              <a:t>Doctoral Candidate, </a:t>
            </a:r>
            <a:r>
              <a:rPr lang="en-US" sz="900" dirty="0" smtClean="0"/>
              <a:t>Washington University</a:t>
            </a:r>
          </a:p>
          <a:p>
            <a:pPr>
              <a:spcBef>
                <a:spcPts val="216"/>
              </a:spcBef>
              <a:spcAft>
                <a:spcPts val="216"/>
              </a:spcAft>
            </a:pPr>
            <a:r>
              <a:rPr lang="en-US" sz="900" b="1" dirty="0" smtClean="0"/>
              <a:t>Kathleen McNaught</a:t>
            </a:r>
            <a:r>
              <a:rPr lang="en-US" sz="900" dirty="0" smtClean="0"/>
              <a:t/>
            </a:r>
            <a:br>
              <a:rPr lang="en-US" sz="900" dirty="0" smtClean="0"/>
            </a:br>
            <a:r>
              <a:rPr lang="en-US" sz="900" dirty="0" smtClean="0"/>
              <a:t>American Bar Association Center on Children and the Law</a:t>
            </a:r>
          </a:p>
          <a:p>
            <a:pPr>
              <a:spcAft>
                <a:spcPts val="300"/>
              </a:spcAft>
            </a:pPr>
            <a:r>
              <a:rPr lang="en-US" sz="900" b="1" dirty="0" smtClean="0"/>
              <a:t>Dr</a:t>
            </a:r>
            <a:r>
              <a:rPr lang="en-US" sz="900" b="1" dirty="0"/>
              <a:t>. Avidan Milevsky</a:t>
            </a:r>
            <a:r>
              <a:rPr lang="en-US" sz="900" dirty="0"/>
              <a:t/>
            </a:r>
            <a:br>
              <a:rPr lang="en-US" sz="900" dirty="0"/>
            </a:br>
            <a:r>
              <a:rPr lang="en-US" sz="900" dirty="0"/>
              <a:t>Kutztown University of Pennsylvania</a:t>
            </a:r>
          </a:p>
          <a:p>
            <a:pPr>
              <a:spcAft>
                <a:spcPts val="300"/>
              </a:spcAft>
            </a:pPr>
            <a:r>
              <a:rPr lang="en-US" sz="900" b="1" dirty="0"/>
              <a:t>Dr. Peter Pecora</a:t>
            </a:r>
            <a:r>
              <a:rPr lang="en-US" sz="900" dirty="0"/>
              <a:t/>
            </a:r>
            <a:br>
              <a:rPr lang="en-US" sz="900" dirty="0"/>
            </a:br>
            <a:r>
              <a:rPr lang="en-US" sz="900" dirty="0" smtClean="0"/>
              <a:t>The University </a:t>
            </a:r>
            <a:r>
              <a:rPr lang="en-US" sz="900" dirty="0"/>
              <a:t>of </a:t>
            </a:r>
            <a:r>
              <a:rPr lang="en-US" sz="900" dirty="0" smtClean="0"/>
              <a:t>Washington </a:t>
            </a:r>
            <a:r>
              <a:rPr lang="en-US" sz="900" dirty="0"/>
              <a:t>and Casey Family </a:t>
            </a:r>
            <a:r>
              <a:rPr lang="en-US" sz="900" dirty="0" smtClean="0"/>
              <a:t>Programs</a:t>
            </a:r>
          </a:p>
          <a:p>
            <a:r>
              <a:rPr lang="en-US" sz="900" b="1" dirty="0" smtClean="0"/>
              <a:t>Frank </a:t>
            </a:r>
            <a:r>
              <a:rPr lang="en-US" sz="900" b="1" dirty="0" err="1" smtClean="0"/>
              <a:t>Perfinski</a:t>
            </a:r>
            <a:r>
              <a:rPr lang="en-US" sz="900" dirty="0"/>
              <a:t> </a:t>
            </a:r>
            <a:r>
              <a:rPr lang="en-US" sz="900" dirty="0" smtClean="0"/>
              <a:t>                                                                                                          Delaware </a:t>
            </a:r>
            <a:r>
              <a:rPr lang="en-US" sz="900" dirty="0"/>
              <a:t>Department of Services for Children, Youth and Their Families</a:t>
            </a:r>
          </a:p>
          <a:p>
            <a:pPr>
              <a:spcAft>
                <a:spcPts val="300"/>
              </a:spcAft>
            </a:pPr>
            <a:r>
              <a:rPr lang="en-US" sz="900" b="1" dirty="0" smtClean="0"/>
              <a:t>Dr</a:t>
            </a:r>
            <a:r>
              <a:rPr lang="en-US" sz="900" b="1" dirty="0"/>
              <a:t>. Bruce Perry</a:t>
            </a:r>
            <a:r>
              <a:rPr lang="en-US" sz="900" dirty="0"/>
              <a:t/>
            </a:r>
            <a:br>
              <a:rPr lang="en-US" sz="900" dirty="0"/>
            </a:br>
            <a:r>
              <a:rPr lang="en-US" sz="900" dirty="0"/>
              <a:t>ChildTrauma Academy</a:t>
            </a:r>
          </a:p>
          <a:p>
            <a:r>
              <a:rPr lang="en-US" sz="900" b="1" dirty="0"/>
              <a:t>Russell </a:t>
            </a:r>
            <a:r>
              <a:rPr lang="en-US" sz="900" b="1" dirty="0" smtClean="0"/>
              <a:t>Pretz</a:t>
            </a:r>
            <a:r>
              <a:rPr lang="en-US" sz="900" dirty="0" smtClean="0"/>
              <a:t/>
            </a:r>
            <a:br>
              <a:rPr lang="en-US" sz="900" dirty="0" smtClean="0"/>
            </a:br>
            <a:r>
              <a:rPr lang="en-US" sz="900" dirty="0" smtClean="0"/>
              <a:t>Former Intern Congressional </a:t>
            </a:r>
            <a:r>
              <a:rPr lang="en-US" sz="900" dirty="0"/>
              <a:t>Coalition on Adoption </a:t>
            </a:r>
            <a:r>
              <a:rPr lang="en-US" sz="900" dirty="0" smtClean="0"/>
              <a:t>Institute</a:t>
            </a:r>
            <a:endParaRPr lang="en-US" sz="900" dirty="0"/>
          </a:p>
          <a:p>
            <a:pPr>
              <a:spcAft>
                <a:spcPts val="300"/>
              </a:spcAft>
            </a:pPr>
            <a:r>
              <a:rPr lang="en-US" sz="900" b="1" dirty="0"/>
              <a:t>Dr. Scott Ryan</a:t>
            </a:r>
            <a:r>
              <a:rPr lang="en-US" sz="900" dirty="0"/>
              <a:t/>
            </a:r>
            <a:br>
              <a:rPr lang="en-US" sz="900" dirty="0"/>
            </a:br>
            <a:r>
              <a:rPr lang="en-US" sz="900" dirty="0"/>
              <a:t>The University of Texas at Arlington</a:t>
            </a:r>
          </a:p>
          <a:p>
            <a:pPr>
              <a:spcAft>
                <a:spcPts val="300"/>
              </a:spcAft>
            </a:pPr>
            <a:r>
              <a:rPr lang="en-US" sz="900" b="1" dirty="0"/>
              <a:t>Dr. Gina Samuels</a:t>
            </a:r>
            <a:r>
              <a:rPr lang="en-US" sz="900" dirty="0"/>
              <a:t/>
            </a:r>
            <a:br>
              <a:rPr lang="en-US" sz="900" dirty="0"/>
            </a:br>
            <a:r>
              <a:rPr lang="en-US" sz="900" dirty="0" smtClean="0"/>
              <a:t>The University </a:t>
            </a:r>
            <a:r>
              <a:rPr lang="en-US" sz="900" dirty="0"/>
              <a:t>of </a:t>
            </a:r>
            <a:r>
              <a:rPr lang="en-US" sz="900" dirty="0" smtClean="0"/>
              <a:t>Chicago</a:t>
            </a:r>
          </a:p>
          <a:p>
            <a:pPr>
              <a:spcAft>
                <a:spcPts val="300"/>
              </a:spcAft>
            </a:pPr>
            <a:r>
              <a:rPr lang="en-US" sz="900" b="1" dirty="0"/>
              <a:t>K</a:t>
            </a:r>
            <a:r>
              <a:rPr lang="en-US" sz="900" b="1" dirty="0" smtClean="0"/>
              <a:t>aryn </a:t>
            </a:r>
            <a:r>
              <a:rPr lang="en-US" sz="900" b="1" dirty="0"/>
              <a:t>Schimmels</a:t>
            </a:r>
            <a:r>
              <a:rPr lang="en-US" sz="900" dirty="0"/>
              <a:t/>
            </a:r>
            <a:br>
              <a:rPr lang="en-US" sz="900" dirty="0"/>
            </a:br>
            <a:r>
              <a:rPr lang="en-US" sz="900" dirty="0"/>
              <a:t>Camp to </a:t>
            </a:r>
            <a:r>
              <a:rPr lang="en-US" sz="900" dirty="0" smtClean="0"/>
              <a:t>Belong</a:t>
            </a:r>
          </a:p>
          <a:p>
            <a:pPr>
              <a:spcAft>
                <a:spcPts val="300"/>
              </a:spcAft>
            </a:pPr>
            <a:r>
              <a:rPr lang="en-US" sz="900" b="1" dirty="0"/>
              <a:t>Marty Shannon</a:t>
            </a:r>
            <a:r>
              <a:rPr lang="en-US" sz="900" dirty="0"/>
              <a:t/>
            </a:r>
            <a:br>
              <a:rPr lang="en-US" sz="900" dirty="0"/>
            </a:br>
            <a:r>
              <a:rPr lang="en-US" sz="900" dirty="0"/>
              <a:t>Utah Department of Human </a:t>
            </a:r>
            <a:r>
              <a:rPr lang="en-US" sz="900" dirty="0" smtClean="0"/>
              <a:t>Services</a:t>
            </a:r>
            <a:endParaRPr lang="en-US" sz="900" dirty="0"/>
          </a:p>
          <a:p>
            <a:pPr>
              <a:spcAft>
                <a:spcPts val="300"/>
              </a:spcAft>
            </a:pPr>
            <a:r>
              <a:rPr lang="en-US" sz="900" b="1" dirty="0"/>
              <a:t>Michael Shaver</a:t>
            </a:r>
            <a:r>
              <a:rPr lang="en-US" sz="900" dirty="0"/>
              <a:t/>
            </a:r>
            <a:br>
              <a:rPr lang="en-US" sz="900" dirty="0"/>
            </a:br>
            <a:r>
              <a:rPr lang="en-US" sz="900" dirty="0"/>
              <a:t>Children's Home Society of Florida</a:t>
            </a:r>
          </a:p>
          <a:p>
            <a:pPr>
              <a:spcBef>
                <a:spcPts val="200"/>
              </a:spcBef>
              <a:spcAft>
                <a:spcPts val="200"/>
              </a:spcAft>
            </a:pPr>
            <a:r>
              <a:rPr lang="en-US" sz="900" b="1" dirty="0"/>
              <a:t>Dr. </a:t>
            </a:r>
            <a:r>
              <a:rPr lang="en-US" sz="900" b="1" dirty="0" smtClean="0"/>
              <a:t>Kristen S</a:t>
            </a:r>
            <a:r>
              <a:rPr lang="en-US" sz="900" b="1" dirty="0"/>
              <a:t>. Slack</a:t>
            </a:r>
            <a:r>
              <a:rPr lang="en-US" sz="900" dirty="0"/>
              <a:t/>
            </a:r>
            <a:br>
              <a:rPr lang="en-US" sz="900" dirty="0"/>
            </a:br>
            <a:r>
              <a:rPr lang="en-US" sz="900" dirty="0"/>
              <a:t>The University of Wisconsin-Madison</a:t>
            </a:r>
          </a:p>
          <a:p>
            <a:pPr>
              <a:spcBef>
                <a:spcPts val="200"/>
              </a:spcBef>
              <a:spcAft>
                <a:spcPts val="200"/>
              </a:spcAft>
            </a:pPr>
            <a:r>
              <a:rPr lang="en-US" sz="900" b="1" dirty="0"/>
              <a:t>Pam Wolf</a:t>
            </a:r>
            <a:r>
              <a:rPr lang="en-US" sz="900" dirty="0"/>
              <a:t/>
            </a:r>
            <a:br>
              <a:rPr lang="en-US" sz="900" dirty="0"/>
            </a:br>
            <a:r>
              <a:rPr lang="en-US" sz="900" dirty="0"/>
              <a:t>Harmony Family </a:t>
            </a:r>
            <a:r>
              <a:rPr lang="en-US" sz="900" dirty="0" smtClean="0"/>
              <a:t>Center</a:t>
            </a:r>
          </a:p>
          <a:p>
            <a:pPr marL="45720" indent="0">
              <a:spcAft>
                <a:spcPts val="300"/>
              </a:spcAft>
              <a:buNone/>
            </a:pPr>
            <a:endParaRPr lang="en-US" sz="900" dirty="0" smtClean="0"/>
          </a:p>
          <a:p>
            <a:pPr marL="45720" indent="0">
              <a:spcAft>
                <a:spcPts val="300"/>
              </a:spcAft>
              <a:buNone/>
            </a:pPr>
            <a:endParaRPr lang="en-US" sz="900" dirty="0" smtClean="0"/>
          </a:p>
          <a:p>
            <a:pPr>
              <a:spcAft>
                <a:spcPts val="300"/>
              </a:spcAft>
            </a:pPr>
            <a:endParaRPr lang="en-US" sz="900" dirty="0"/>
          </a:p>
        </p:txBody>
      </p:sp>
      <p:sp>
        <p:nvSpPr>
          <p:cNvPr id="5" name="TextBox 4"/>
          <p:cNvSpPr txBox="1"/>
          <p:nvPr/>
        </p:nvSpPr>
        <p:spPr>
          <a:xfrm>
            <a:off x="381000" y="825083"/>
            <a:ext cx="4962573" cy="923330"/>
          </a:xfrm>
          <a:prstGeom prst="rect">
            <a:avLst/>
          </a:prstGeom>
          <a:noFill/>
        </p:spPr>
        <p:txBody>
          <a:bodyPr wrap="square" rtlCol="0">
            <a:spAutoFit/>
          </a:bodyPr>
          <a:lstStyle/>
          <a:p>
            <a:r>
              <a:rPr lang="en-US" sz="1200" dirty="0">
                <a:solidFill>
                  <a:schemeClr val="bg1"/>
                </a:solidFill>
              </a:rPr>
              <a:t>Dr. Mark F. Testa</a:t>
            </a:r>
            <a:br>
              <a:rPr lang="en-US" sz="1200" dirty="0">
                <a:solidFill>
                  <a:schemeClr val="bg1"/>
                </a:solidFill>
              </a:rPr>
            </a:br>
            <a:r>
              <a:rPr lang="en-US" sz="1200" i="1" dirty="0">
                <a:solidFill>
                  <a:schemeClr val="bg1"/>
                </a:solidFill>
              </a:rPr>
              <a:t>Advisory Board Chair</a:t>
            </a:r>
            <a:br>
              <a:rPr lang="en-US" sz="1200" i="1" dirty="0">
                <a:solidFill>
                  <a:schemeClr val="bg1"/>
                </a:solidFill>
              </a:rPr>
            </a:br>
            <a:r>
              <a:rPr lang="en-US" sz="1200" dirty="0">
                <a:solidFill>
                  <a:schemeClr val="bg1"/>
                </a:solidFill>
              </a:rPr>
              <a:t>University of North Carolina at Chapel Hill</a:t>
            </a:r>
          </a:p>
          <a:p>
            <a:endParaRPr lang="en-US" dirty="0"/>
          </a:p>
        </p:txBody>
      </p:sp>
      <p:sp>
        <p:nvSpPr>
          <p:cNvPr id="2" name="TextBox 1"/>
          <p:cNvSpPr txBox="1"/>
          <p:nvPr/>
        </p:nvSpPr>
        <p:spPr>
          <a:xfrm>
            <a:off x="-634942" y="718596"/>
            <a:ext cx="45719" cy="534770"/>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66792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835334"/>
            <a:ext cx="8407893" cy="4407408"/>
          </a:xfrm>
        </p:spPr>
        <p:txBody>
          <a:bodyPr>
            <a:normAutofit/>
          </a:bodyPr>
          <a:lstStyle/>
          <a:p>
            <a:r>
              <a:rPr lang="en-US" dirty="0">
                <a:cs typeface="Arial"/>
              </a:rPr>
              <a:t>Six to eight sites (state, county or tribal child welfare system) will be selected to </a:t>
            </a:r>
            <a:r>
              <a:rPr lang="en-US" dirty="0"/>
              <a:t>take part in a national project designed to promote permanency and improve </a:t>
            </a:r>
            <a:r>
              <a:rPr lang="en-US" dirty="0" smtClean="0"/>
              <a:t>adoption and guardianship </a:t>
            </a:r>
            <a:r>
              <a:rPr lang="en-US" dirty="0"/>
              <a:t>preservation and support.</a:t>
            </a:r>
          </a:p>
          <a:p>
            <a:pPr marL="45720" indent="0">
              <a:buNone/>
            </a:pPr>
            <a:endParaRPr lang="en-US" dirty="0" smtClean="0">
              <a:cs typeface="Arial"/>
            </a:endParaRPr>
          </a:p>
          <a:p>
            <a:r>
              <a:rPr lang="en-US" dirty="0" smtClean="0">
                <a:cs typeface="Arial"/>
              </a:rPr>
              <a:t>Sites </a:t>
            </a:r>
            <a:r>
              <a:rPr lang="en-US" dirty="0">
                <a:cs typeface="Arial"/>
              </a:rPr>
              <a:t>will work in partnership with the </a:t>
            </a:r>
            <a:r>
              <a:rPr lang="en-US" dirty="0" smtClean="0">
                <a:cs typeface="Arial"/>
              </a:rPr>
              <a:t>QIC-AG </a:t>
            </a:r>
            <a:r>
              <a:rPr lang="en-US" dirty="0">
                <a:cs typeface="Arial"/>
              </a:rPr>
              <a:t>to implement and evaluate a continuum of services that support the </a:t>
            </a:r>
            <a:r>
              <a:rPr lang="en-US" dirty="0" smtClean="0">
                <a:cs typeface="Arial"/>
              </a:rPr>
              <a:t>permanence </a:t>
            </a:r>
            <a:r>
              <a:rPr lang="en-US" dirty="0">
                <a:cs typeface="Arial"/>
              </a:rPr>
              <a:t>and stability of </a:t>
            </a:r>
            <a:r>
              <a:rPr lang="en-US" dirty="0" smtClean="0">
                <a:cs typeface="Arial"/>
              </a:rPr>
              <a:t>children in adoptive and guardianship </a:t>
            </a:r>
            <a:r>
              <a:rPr lang="en-US" dirty="0">
                <a:cs typeface="Arial"/>
              </a:rPr>
              <a:t>homes.  </a:t>
            </a:r>
          </a:p>
          <a:p>
            <a:endParaRPr lang="en-US" dirty="0">
              <a:cs typeface="Arial"/>
            </a:endParaRPr>
          </a:p>
          <a:p>
            <a:r>
              <a:rPr lang="en-US" dirty="0" smtClean="0">
                <a:cs typeface="Arial"/>
              </a:rPr>
              <a:t>QIC-AG will provide sites with financial resources, intensive technical assistance and support throughout the initiative.</a:t>
            </a:r>
          </a:p>
          <a:p>
            <a:pPr marL="45720" indent="0">
              <a:buNone/>
            </a:pPr>
            <a:endParaRPr lang="en-US" dirty="0" smtClean="0"/>
          </a:p>
          <a:p>
            <a:pPr marL="45720" indent="0">
              <a:buNone/>
            </a:pPr>
            <a:endParaRPr lang="en-US" dirty="0">
              <a:cs typeface="Arial"/>
            </a:endParaRPr>
          </a:p>
          <a:p>
            <a:endParaRPr lang="en-US"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13</a:t>
            </a:fld>
            <a:endParaRPr lang="en-US" dirty="0"/>
          </a:p>
        </p:txBody>
      </p:sp>
      <p:sp>
        <p:nvSpPr>
          <p:cNvPr id="4" name="Title 3"/>
          <p:cNvSpPr>
            <a:spLocks noGrp="1"/>
          </p:cNvSpPr>
          <p:nvPr>
            <p:ph type="title"/>
          </p:nvPr>
        </p:nvSpPr>
        <p:spPr/>
        <p:txBody>
          <a:bodyPr/>
          <a:lstStyle/>
          <a:p>
            <a:r>
              <a:rPr lang="en-US" dirty="0" smtClean="0"/>
              <a:t>Site selection</a:t>
            </a:r>
            <a:endParaRPr lang="en-US" dirty="0"/>
          </a:p>
        </p:txBody>
      </p:sp>
    </p:spTree>
    <p:extLst>
      <p:ext uri="{BB962C8B-B14F-4D97-AF65-F5344CB8AC3E}">
        <p14:creationId xmlns:p14="http://schemas.microsoft.com/office/powerpoint/2010/main" val="3721363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AF16DE-A0D5-4438-950F-5B1E159C2C28}" type="slidenum">
              <a:rPr lang="en-US" smtClean="0"/>
              <a:pPr/>
              <a:t>14</a:t>
            </a:fld>
            <a:endParaRPr lang="en-US" dirty="0"/>
          </a:p>
        </p:txBody>
      </p:sp>
      <p:sp>
        <p:nvSpPr>
          <p:cNvPr id="4" name="Title 3"/>
          <p:cNvSpPr>
            <a:spLocks noGrp="1"/>
          </p:cNvSpPr>
          <p:nvPr>
            <p:ph type="title"/>
          </p:nvPr>
        </p:nvSpPr>
        <p:spPr/>
        <p:txBody>
          <a:bodyPr/>
          <a:lstStyle/>
          <a:p>
            <a:r>
              <a:rPr lang="en-US" dirty="0" smtClean="0"/>
              <a:t>Site selection</a:t>
            </a:r>
            <a:endParaRPr lang="en-US" dirty="0"/>
          </a:p>
        </p:txBody>
      </p:sp>
      <p:sp>
        <p:nvSpPr>
          <p:cNvPr id="6" name="Rectangle 5"/>
          <p:cNvSpPr/>
          <p:nvPr/>
        </p:nvSpPr>
        <p:spPr>
          <a:xfrm>
            <a:off x="381000" y="1686857"/>
            <a:ext cx="8436646" cy="5201423"/>
          </a:xfrm>
          <a:prstGeom prst="rect">
            <a:avLst/>
          </a:prstGeom>
        </p:spPr>
        <p:txBody>
          <a:bodyPr wrap="square">
            <a:spAutoFit/>
          </a:bodyPr>
          <a:lstStyle/>
          <a:p>
            <a:r>
              <a:rPr lang="en-US" sz="2400" dirty="0" smtClean="0">
                <a:solidFill>
                  <a:schemeClr val="tx2"/>
                </a:solidFill>
              </a:rPr>
              <a:t>Children Bureau’s Guidelines:</a:t>
            </a:r>
          </a:p>
          <a:p>
            <a:endParaRPr lang="en-US" sz="2400" dirty="0" smtClean="0">
              <a:solidFill>
                <a:schemeClr val="tx2"/>
              </a:solidFill>
            </a:endParaRPr>
          </a:p>
          <a:p>
            <a:pPr marL="342900" indent="-342900">
              <a:buClr>
                <a:schemeClr val="accent1"/>
              </a:buClr>
              <a:buFont typeface="Wingdings" pitchFamily="2" charset="2"/>
              <a:buChar char="§"/>
            </a:pPr>
            <a:r>
              <a:rPr lang="en-US" sz="2400" dirty="0" smtClean="0">
                <a:solidFill>
                  <a:schemeClr val="tx2"/>
                </a:solidFill>
              </a:rPr>
              <a:t>Two </a:t>
            </a:r>
            <a:r>
              <a:rPr lang="en-US" sz="2400" dirty="0">
                <a:solidFill>
                  <a:schemeClr val="tx2"/>
                </a:solidFill>
              </a:rPr>
              <a:t>or three of the </a:t>
            </a:r>
            <a:r>
              <a:rPr lang="en-US" sz="2400" dirty="0" smtClean="0">
                <a:solidFill>
                  <a:schemeClr val="tx2"/>
                </a:solidFill>
              </a:rPr>
              <a:t>sites with </a:t>
            </a:r>
            <a:r>
              <a:rPr lang="en-US" sz="2400" dirty="0">
                <a:solidFill>
                  <a:schemeClr val="tx2"/>
                </a:solidFill>
              </a:rPr>
              <a:t>greater than 10,000 children </a:t>
            </a:r>
            <a:r>
              <a:rPr lang="en-US" sz="2400" dirty="0" smtClean="0">
                <a:solidFill>
                  <a:schemeClr val="tx2"/>
                </a:solidFill>
              </a:rPr>
              <a:t>in </a:t>
            </a:r>
            <a:r>
              <a:rPr lang="en-US" sz="2400" dirty="0">
                <a:solidFill>
                  <a:schemeClr val="tx2"/>
                </a:solidFill>
              </a:rPr>
              <a:t>substitute </a:t>
            </a:r>
            <a:r>
              <a:rPr lang="en-US" sz="2400" dirty="0" smtClean="0">
                <a:solidFill>
                  <a:schemeClr val="tx2"/>
                </a:solidFill>
              </a:rPr>
              <a:t>care.</a:t>
            </a:r>
          </a:p>
          <a:p>
            <a:pPr marL="342900" indent="-342900">
              <a:buClr>
                <a:schemeClr val="accent1"/>
              </a:buClr>
              <a:buFont typeface="Wingdings" pitchFamily="2" charset="2"/>
              <a:buChar char="§"/>
            </a:pPr>
            <a:r>
              <a:rPr lang="en-US" sz="2400" dirty="0" smtClean="0">
                <a:solidFill>
                  <a:schemeClr val="tx2"/>
                </a:solidFill>
              </a:rPr>
              <a:t>At </a:t>
            </a:r>
            <a:r>
              <a:rPr lang="en-US" sz="2400" dirty="0">
                <a:solidFill>
                  <a:schemeClr val="tx2"/>
                </a:solidFill>
              </a:rPr>
              <a:t>least one site </a:t>
            </a:r>
            <a:r>
              <a:rPr lang="en-US" sz="2400" dirty="0" smtClean="0">
                <a:solidFill>
                  <a:schemeClr val="tx2"/>
                </a:solidFill>
              </a:rPr>
              <a:t>with </a:t>
            </a:r>
            <a:r>
              <a:rPr lang="en-US" sz="2400" dirty="0">
                <a:solidFill>
                  <a:schemeClr val="tx2"/>
                </a:solidFill>
              </a:rPr>
              <a:t>fewer than 5,000 </a:t>
            </a:r>
            <a:r>
              <a:rPr lang="en-US" sz="2400" dirty="0" smtClean="0">
                <a:solidFill>
                  <a:schemeClr val="tx2"/>
                </a:solidFill>
              </a:rPr>
              <a:t>children </a:t>
            </a:r>
            <a:r>
              <a:rPr lang="en-US" sz="2400" dirty="0">
                <a:solidFill>
                  <a:schemeClr val="tx2"/>
                </a:solidFill>
              </a:rPr>
              <a:t>in substitute care. </a:t>
            </a:r>
          </a:p>
          <a:p>
            <a:pPr marL="342900" indent="-342900">
              <a:buClr>
                <a:schemeClr val="accent1"/>
              </a:buClr>
              <a:buFont typeface="Wingdings" pitchFamily="2" charset="2"/>
              <a:buChar char="§"/>
            </a:pPr>
            <a:r>
              <a:rPr lang="en-US" sz="2400" dirty="0" smtClean="0">
                <a:solidFill>
                  <a:schemeClr val="tx2"/>
                </a:solidFill>
              </a:rPr>
              <a:t>Urban </a:t>
            </a:r>
            <a:r>
              <a:rPr lang="en-US" sz="2400" dirty="0">
                <a:solidFill>
                  <a:schemeClr val="tx2"/>
                </a:solidFill>
              </a:rPr>
              <a:t>and rural </a:t>
            </a:r>
            <a:r>
              <a:rPr lang="en-US" sz="2400" dirty="0" smtClean="0">
                <a:solidFill>
                  <a:schemeClr val="tx2"/>
                </a:solidFill>
              </a:rPr>
              <a:t>jurisdictions </a:t>
            </a:r>
            <a:endParaRPr lang="en-US" sz="2400" dirty="0">
              <a:solidFill>
                <a:schemeClr val="tx2"/>
              </a:solidFill>
            </a:endParaRPr>
          </a:p>
          <a:p>
            <a:pPr marL="342900" indent="-342900">
              <a:buClr>
                <a:schemeClr val="accent1"/>
              </a:buClr>
              <a:buFont typeface="Wingdings" pitchFamily="2" charset="2"/>
              <a:buChar char="§"/>
            </a:pPr>
            <a:r>
              <a:rPr lang="en-US" sz="2400" dirty="0" smtClean="0">
                <a:solidFill>
                  <a:schemeClr val="tx2"/>
                </a:solidFill>
              </a:rPr>
              <a:t>Binding </a:t>
            </a:r>
            <a:r>
              <a:rPr lang="en-US" sz="2400" dirty="0">
                <a:solidFill>
                  <a:schemeClr val="tx2"/>
                </a:solidFill>
              </a:rPr>
              <a:t>work agreements will govern the relationships between </a:t>
            </a:r>
            <a:r>
              <a:rPr lang="en-US" sz="2400" dirty="0" smtClean="0">
                <a:solidFill>
                  <a:schemeClr val="tx2"/>
                </a:solidFill>
              </a:rPr>
              <a:t>sites </a:t>
            </a:r>
            <a:r>
              <a:rPr lang="en-US" sz="2400" dirty="0">
                <a:solidFill>
                  <a:schemeClr val="tx2"/>
                </a:solidFill>
              </a:rPr>
              <a:t>and the </a:t>
            </a:r>
            <a:r>
              <a:rPr lang="en-US" sz="2400" dirty="0" smtClean="0">
                <a:solidFill>
                  <a:schemeClr val="tx2"/>
                </a:solidFill>
              </a:rPr>
              <a:t>QIC-AG </a:t>
            </a:r>
            <a:r>
              <a:rPr lang="en-US" sz="2400" dirty="0">
                <a:solidFill>
                  <a:schemeClr val="tx2"/>
                </a:solidFill>
              </a:rPr>
              <a:t>and must be executed with state or county public child welfare agencies or tribes</a:t>
            </a:r>
            <a:r>
              <a:rPr lang="en-US" sz="2400" dirty="0" smtClean="0">
                <a:solidFill>
                  <a:schemeClr val="tx2"/>
                </a:solidFill>
              </a:rPr>
              <a:t>.</a:t>
            </a:r>
            <a:endParaRPr lang="en-US" sz="2400" dirty="0">
              <a:solidFill>
                <a:schemeClr val="tx2"/>
              </a:solidFill>
            </a:endParaRPr>
          </a:p>
          <a:p>
            <a:endParaRPr lang="en-US" sz="2400" b="1" dirty="0" smtClean="0"/>
          </a:p>
          <a:p>
            <a:pPr algn="ctr"/>
            <a:r>
              <a:rPr lang="en-US" sz="2400" dirty="0" smtClean="0">
                <a:solidFill>
                  <a:srgbClr val="FF0000"/>
                </a:solidFill>
                <a:cs typeface="Arial"/>
              </a:rPr>
              <a:t>Sites </a:t>
            </a:r>
            <a:r>
              <a:rPr lang="en-US" sz="2400" dirty="0">
                <a:solidFill>
                  <a:srgbClr val="FF0000"/>
                </a:solidFill>
                <a:cs typeface="Arial"/>
              </a:rPr>
              <a:t>will be selected in late spring/early summer 2015.  </a:t>
            </a:r>
          </a:p>
          <a:p>
            <a:pPr marL="285750" indent="-285750">
              <a:buFont typeface="Arial"/>
              <a:buChar char="•"/>
            </a:pPr>
            <a:endParaRPr lang="en-US" sz="2400" dirty="0" smtClean="0"/>
          </a:p>
          <a:p>
            <a:endParaRPr lang="en-US" sz="2000" dirty="0"/>
          </a:p>
        </p:txBody>
      </p:sp>
    </p:spTree>
    <p:extLst>
      <p:ext uri="{BB962C8B-B14F-4D97-AF65-F5344CB8AC3E}">
        <p14:creationId xmlns:p14="http://schemas.microsoft.com/office/powerpoint/2010/main" val="22339231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967" y="1947671"/>
            <a:ext cx="8561293" cy="4593805"/>
          </a:xfrm>
        </p:spPr>
        <p:txBody>
          <a:bodyPr>
            <a:normAutofit lnSpcReduction="10000"/>
          </a:bodyPr>
          <a:lstStyle/>
          <a:p>
            <a:r>
              <a:rPr lang="en-US" dirty="0" smtClean="0">
                <a:solidFill>
                  <a:srgbClr val="534949"/>
                </a:solidFill>
              </a:rPr>
              <a:t>Sites will be identified through intensive assessment and preliminary research conducted by QIC-AG.</a:t>
            </a:r>
          </a:p>
          <a:p>
            <a:endParaRPr lang="en-US" dirty="0" smtClean="0">
              <a:solidFill>
                <a:srgbClr val="534949"/>
              </a:solidFill>
            </a:endParaRPr>
          </a:p>
          <a:p>
            <a:r>
              <a:rPr lang="en-US" dirty="0" smtClean="0">
                <a:solidFill>
                  <a:srgbClr val="534949"/>
                </a:solidFill>
              </a:rPr>
              <a:t>Preliminary conversations will take place with sites to discuss potential collaboration including: detailed discussion of the initiative; benefits of being a selected site and; site specific programs, services, and capacity currently in place, and in need of development.</a:t>
            </a:r>
          </a:p>
          <a:p>
            <a:pPr marL="45720" indent="0">
              <a:buNone/>
            </a:pPr>
            <a:endParaRPr lang="en-US" dirty="0" smtClean="0">
              <a:solidFill>
                <a:srgbClr val="534949"/>
              </a:solidFill>
            </a:endParaRPr>
          </a:p>
          <a:p>
            <a:r>
              <a:rPr lang="en-US" dirty="0" smtClean="0">
                <a:solidFill>
                  <a:srgbClr val="534949"/>
                </a:solidFill>
              </a:rPr>
              <a:t>After the initial assessment, sites will be identified to participate in the full assessment process. This process will focus on obtaining foundational knowledge of each site’s continuum of services and readiness to participate in this initiative.</a:t>
            </a:r>
          </a:p>
        </p:txBody>
      </p:sp>
      <p:sp>
        <p:nvSpPr>
          <p:cNvPr id="3" name="Slide Number Placeholder 2"/>
          <p:cNvSpPr>
            <a:spLocks noGrp="1"/>
          </p:cNvSpPr>
          <p:nvPr>
            <p:ph type="sldNum" sz="quarter" idx="12"/>
          </p:nvPr>
        </p:nvSpPr>
        <p:spPr/>
        <p:txBody>
          <a:bodyPr/>
          <a:lstStyle/>
          <a:p>
            <a:fld id="{57AF16DE-A0D5-4438-950F-5B1E159C2C28}" type="slidenum">
              <a:rPr lang="en-US" smtClean="0"/>
              <a:pPr/>
              <a:t>15</a:t>
            </a:fld>
            <a:endParaRPr lang="en-US" dirty="0"/>
          </a:p>
        </p:txBody>
      </p:sp>
      <p:sp>
        <p:nvSpPr>
          <p:cNvPr id="4" name="Title 3"/>
          <p:cNvSpPr>
            <a:spLocks noGrp="1"/>
          </p:cNvSpPr>
          <p:nvPr>
            <p:ph type="title"/>
          </p:nvPr>
        </p:nvSpPr>
        <p:spPr/>
        <p:txBody>
          <a:bodyPr/>
          <a:lstStyle/>
          <a:p>
            <a:r>
              <a:rPr lang="en-US" dirty="0" smtClean="0"/>
              <a:t>Overview of Selection Process</a:t>
            </a:r>
            <a:endParaRPr lang="en-US" dirty="0"/>
          </a:p>
        </p:txBody>
      </p:sp>
    </p:spTree>
    <p:extLst>
      <p:ext uri="{BB962C8B-B14F-4D97-AF65-F5344CB8AC3E}">
        <p14:creationId xmlns:p14="http://schemas.microsoft.com/office/powerpoint/2010/main" val="41380679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AF16DE-A0D5-4438-950F-5B1E159C2C28}" type="slidenum">
              <a:rPr lang="en-US" smtClean="0"/>
              <a:pPr/>
              <a:t>16</a:t>
            </a:fld>
            <a:endParaRPr lang="en-US" dirty="0"/>
          </a:p>
        </p:txBody>
      </p:sp>
      <p:sp>
        <p:nvSpPr>
          <p:cNvPr id="4" name="Title 3"/>
          <p:cNvSpPr>
            <a:spLocks noGrp="1"/>
          </p:cNvSpPr>
          <p:nvPr>
            <p:ph type="title"/>
          </p:nvPr>
        </p:nvSpPr>
        <p:spPr/>
        <p:txBody>
          <a:bodyPr/>
          <a:lstStyle/>
          <a:p>
            <a:r>
              <a:rPr lang="en-US" dirty="0" smtClean="0"/>
              <a:t>Implementation &amp; Evaluation steps</a:t>
            </a:r>
            <a:endParaRPr lang="en-US" dirty="0"/>
          </a:p>
        </p:txBody>
      </p:sp>
      <p:pic>
        <p:nvPicPr>
          <p:cNvPr id="5"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381000" y="1857502"/>
            <a:ext cx="9055502" cy="39299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48765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4361" y="1787589"/>
            <a:ext cx="6519798" cy="4567491"/>
          </a:xfrm>
        </p:spPr>
        <p:txBody>
          <a:bodyPr>
            <a:normAutofit lnSpcReduction="10000"/>
          </a:bodyPr>
          <a:lstStyle/>
          <a:p>
            <a:pPr marL="0" indent="0">
              <a:buNone/>
            </a:pPr>
            <a:r>
              <a:rPr lang="en-US" sz="2400" dirty="0" smtClean="0"/>
              <a:t>Spaulding for Children and all of its partners are excited to be part of this critical initiative. </a:t>
            </a:r>
          </a:p>
          <a:p>
            <a:pPr marL="0" indent="0">
              <a:buNone/>
            </a:pPr>
            <a:endParaRPr lang="en-US" sz="2400" dirty="0"/>
          </a:p>
          <a:p>
            <a:pPr marL="0" indent="0">
              <a:buNone/>
            </a:pPr>
            <a:r>
              <a:rPr lang="en-US" sz="2400" dirty="0" smtClean="0"/>
              <a:t>We believe that the knowledge gained from the initiative will help</a:t>
            </a:r>
            <a:r>
              <a:rPr lang="en-US" sz="2400" dirty="0"/>
              <a:t> </a:t>
            </a:r>
            <a:r>
              <a:rPr lang="en-US" sz="2400" dirty="0" smtClean="0"/>
              <a:t>child </a:t>
            </a:r>
            <a:r>
              <a:rPr lang="en-US" sz="2400" dirty="0"/>
              <a:t>welfare agencies across the </a:t>
            </a:r>
            <a:r>
              <a:rPr lang="en-US" sz="2400" dirty="0" smtClean="0"/>
              <a:t>nation redefine </a:t>
            </a:r>
            <a:r>
              <a:rPr lang="en-US" sz="2400" dirty="0"/>
              <a:t>their systems so that they provide a continuum of services </a:t>
            </a:r>
            <a:r>
              <a:rPr lang="en-US" sz="2400" dirty="0" smtClean="0"/>
              <a:t>that promote permanency and stability for children in custody</a:t>
            </a:r>
            <a:r>
              <a:rPr lang="en-US" sz="2400" dirty="0"/>
              <a:t> </a:t>
            </a:r>
            <a:r>
              <a:rPr lang="en-US" sz="2400" dirty="0" smtClean="0"/>
              <a:t>and provide stability and support for children </a:t>
            </a:r>
            <a:r>
              <a:rPr lang="en-US" sz="2400" dirty="0"/>
              <a:t>and families </a:t>
            </a:r>
            <a:r>
              <a:rPr lang="en-US" sz="2400" dirty="0" smtClean="0"/>
              <a:t>post-permanency.</a:t>
            </a:r>
            <a:endParaRPr lang="en-US" sz="2400" dirty="0"/>
          </a:p>
          <a:p>
            <a:pPr marL="0" indent="0">
              <a:buNone/>
            </a:pPr>
            <a:endParaRPr lang="en-US" sz="2400" dirty="0" smtClean="0"/>
          </a:p>
          <a:p>
            <a:pPr marL="0" indent="0">
              <a:buNone/>
            </a:pPr>
            <a:endParaRPr lang="en-US" dirty="0" smtClean="0"/>
          </a:p>
        </p:txBody>
      </p:sp>
      <p:sp>
        <p:nvSpPr>
          <p:cNvPr id="5" name="Slide Number Placeholder 4"/>
          <p:cNvSpPr>
            <a:spLocks noGrp="1"/>
          </p:cNvSpPr>
          <p:nvPr>
            <p:ph type="sldNum" sz="quarter" idx="12"/>
          </p:nvPr>
        </p:nvSpPr>
        <p:spPr/>
        <p:txBody>
          <a:bodyPr/>
          <a:lstStyle/>
          <a:p>
            <a:fld id="{57AF16DE-A0D5-4438-950F-5B1E159C2C28}" type="slidenum">
              <a:rPr lang="en-US" smtClean="0"/>
              <a:pPr/>
              <a:t>17</a:t>
            </a:fld>
            <a:endParaRPr lang="en-US" dirty="0"/>
          </a:p>
        </p:txBody>
      </p:sp>
      <p:sp>
        <p:nvSpPr>
          <p:cNvPr id="4" name="TextBox 3"/>
          <p:cNvSpPr txBox="1"/>
          <p:nvPr/>
        </p:nvSpPr>
        <p:spPr>
          <a:xfrm>
            <a:off x="555311" y="176924"/>
            <a:ext cx="7777481" cy="1200329"/>
          </a:xfrm>
          <a:prstGeom prst="rect">
            <a:avLst/>
          </a:prstGeom>
          <a:noFill/>
        </p:spPr>
        <p:txBody>
          <a:bodyPr wrap="square" rtlCol="0">
            <a:spAutoFit/>
          </a:bodyPr>
          <a:lstStyle/>
          <a:p>
            <a:r>
              <a:rPr lang="en-US" i="1" dirty="0" smtClean="0">
                <a:solidFill>
                  <a:schemeClr val="bg2">
                    <a:lumMod val="90000"/>
                  </a:schemeClr>
                </a:solidFill>
              </a:rPr>
              <a:t>“Post </a:t>
            </a:r>
            <a:r>
              <a:rPr lang="en-US" i="1" dirty="0">
                <a:solidFill>
                  <a:schemeClr val="bg2">
                    <a:lumMod val="90000"/>
                  </a:schemeClr>
                </a:solidFill>
              </a:rPr>
              <a:t>permanency supports are critical to the stability and well-being of adoptive families.  My husband and I love our adopted child but she came to us </a:t>
            </a:r>
            <a:r>
              <a:rPr lang="en-US" i="1" dirty="0" smtClean="0">
                <a:solidFill>
                  <a:schemeClr val="bg2">
                    <a:lumMod val="90000"/>
                  </a:schemeClr>
                </a:solidFill>
              </a:rPr>
              <a:t>having experienced a lot of trauma which </a:t>
            </a:r>
            <a:r>
              <a:rPr lang="en-US" i="1" dirty="0">
                <a:solidFill>
                  <a:schemeClr val="bg2">
                    <a:lumMod val="90000"/>
                  </a:schemeClr>
                </a:solidFill>
              </a:rPr>
              <a:t>will take years and many resources to heal.</a:t>
            </a:r>
            <a:r>
              <a:rPr lang="en-US" i="1" dirty="0">
                <a:solidFill>
                  <a:srgbClr val="B8B8B8"/>
                </a:solidFill>
              </a:rPr>
              <a:t>”- Jennifer, Adoptive Parent </a:t>
            </a:r>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487806" y="2268839"/>
            <a:ext cx="2329840" cy="1891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096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938539"/>
            <a:ext cx="8407893" cy="3469343"/>
          </a:xfrm>
        </p:spPr>
        <p:txBody>
          <a:bodyPr/>
          <a:lstStyle/>
          <a:p>
            <a:pPr marL="45720" indent="0">
              <a:buNone/>
            </a:pPr>
            <a:r>
              <a:rPr lang="en-US" sz="2800" dirty="0"/>
              <a:t>Sites that are interested in obtaining more information about this initiative should contact Melinda Lis </a:t>
            </a:r>
            <a:r>
              <a:rPr lang="en-US" sz="2800" dirty="0" smtClean="0"/>
              <a:t>at:</a:t>
            </a:r>
          </a:p>
          <a:p>
            <a:pPr marL="45720" indent="0" algn="ctr">
              <a:buNone/>
            </a:pPr>
            <a:r>
              <a:rPr lang="en-US" sz="2800" dirty="0" smtClean="0"/>
              <a:t> </a:t>
            </a:r>
            <a:r>
              <a:rPr lang="en-US" sz="2800" dirty="0"/>
              <a:t>mlis@spaulding.org or </a:t>
            </a:r>
            <a:r>
              <a:rPr lang="en-US" sz="2800" dirty="0" smtClean="0"/>
              <a:t>773-848-6880</a:t>
            </a:r>
            <a:endParaRPr lang="en-US" sz="2800"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18</a:t>
            </a:fld>
            <a:endParaRPr lang="en-US" dirty="0"/>
          </a:p>
        </p:txBody>
      </p:sp>
      <p:sp>
        <p:nvSpPr>
          <p:cNvPr id="4" name="Title 3"/>
          <p:cNvSpPr>
            <a:spLocks noGrp="1"/>
          </p:cNvSpPr>
          <p:nvPr>
            <p:ph type="title"/>
          </p:nvPr>
        </p:nvSpPr>
        <p:spPr/>
        <p:txBody>
          <a:bodyPr/>
          <a:lstStyle/>
          <a:p>
            <a:r>
              <a:rPr lang="en-US" dirty="0" smtClean="0"/>
              <a:t>Follow up</a:t>
            </a:r>
            <a:endParaRPr lang="en-US" dirty="0"/>
          </a:p>
        </p:txBody>
      </p:sp>
      <p:sp>
        <p:nvSpPr>
          <p:cNvPr id="5" name="Content Placeholder 4"/>
          <p:cNvSpPr txBox="1">
            <a:spLocks/>
          </p:cNvSpPr>
          <p:nvPr/>
        </p:nvSpPr>
        <p:spPr>
          <a:xfrm>
            <a:off x="354367" y="5661687"/>
            <a:ext cx="8407893" cy="707886"/>
          </a:xfrm>
          <a:prstGeom prst="rect">
            <a:avLst/>
          </a:prstGeom>
          <a:noFill/>
        </p:spPr>
        <p:txBody>
          <a:bodyPr vert="horz" wrap="square" lIns="91440" tIns="45720" rIns="91440" bIns="45720" rtlCol="0">
            <a:sp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lgn="ctr">
              <a:buFont typeface="Wingdings 2" pitchFamily="18" charset="2"/>
              <a:buNone/>
            </a:pPr>
            <a:r>
              <a:rPr lang="en-US" sz="1000" dirty="0" smtClean="0"/>
              <a:t>Funded through the Department of Health and Human Services, Administration for Children and Families, Children’s Bureau, Grant #90CO1122-01-00. The contents of this publication do not necessarily reflect the views or policies of the funders, nor does mention of trade names, commercial products or organizations imply endorsement by the U.S. Department of Health and Human Services.  This information is in the public domain. Readers are encouraged to copy and share it but please credit Spaulding for Children. </a:t>
            </a:r>
            <a:endParaRPr lang="en-US" sz="1000" dirty="0"/>
          </a:p>
        </p:txBody>
      </p:sp>
    </p:spTree>
    <p:extLst>
      <p:ext uri="{BB962C8B-B14F-4D97-AF65-F5344CB8AC3E}">
        <p14:creationId xmlns:p14="http://schemas.microsoft.com/office/powerpoint/2010/main" val="2116188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690559"/>
            <a:ext cx="8174009" cy="3664522"/>
          </a:xfrm>
        </p:spPr>
        <p:txBody>
          <a:bodyPr>
            <a:normAutofit lnSpcReduction="10000"/>
          </a:bodyPr>
          <a:lstStyle/>
          <a:p>
            <a:r>
              <a:rPr lang="en-US" dirty="0" smtClean="0">
                <a:cs typeface="Arial"/>
              </a:rPr>
              <a:t>Spaulding for Children</a:t>
            </a:r>
          </a:p>
          <a:p>
            <a:pPr lvl="1"/>
            <a:r>
              <a:rPr lang="en-US" dirty="0" smtClean="0">
                <a:cs typeface="Arial"/>
              </a:rPr>
              <a:t>Lead Contact:  Melinda Lis</a:t>
            </a:r>
          </a:p>
          <a:p>
            <a:pPr marL="45720" indent="0">
              <a:buNone/>
            </a:pPr>
            <a:endParaRPr lang="en-US" dirty="0" smtClean="0"/>
          </a:p>
          <a:p>
            <a:r>
              <a:rPr lang="en-US" dirty="0" smtClean="0">
                <a:cs typeface="Arial"/>
              </a:rPr>
              <a:t>The University of Texas at Austin</a:t>
            </a:r>
          </a:p>
          <a:p>
            <a:pPr lvl="1"/>
            <a:r>
              <a:rPr lang="en-US" dirty="0" smtClean="0">
                <a:cs typeface="Arial"/>
              </a:rPr>
              <a:t>Lead Contact:  Dr. Rowena Fong</a:t>
            </a:r>
            <a:endParaRPr lang="en-US" dirty="0">
              <a:cs typeface="Arial"/>
            </a:endParaRPr>
          </a:p>
          <a:p>
            <a:pPr marL="45720" indent="0">
              <a:buNone/>
            </a:pPr>
            <a:endParaRPr lang="en-US" dirty="0">
              <a:cs typeface="Arial"/>
            </a:endParaRPr>
          </a:p>
          <a:p>
            <a:r>
              <a:rPr lang="en-US" dirty="0">
                <a:cs typeface="Arial"/>
              </a:rPr>
              <a:t>The University of </a:t>
            </a:r>
            <a:r>
              <a:rPr lang="en-US" dirty="0" smtClean="0">
                <a:cs typeface="Arial"/>
              </a:rPr>
              <a:t>Wisconsin-Milwaukee</a:t>
            </a:r>
          </a:p>
          <a:p>
            <a:pPr lvl="1"/>
            <a:r>
              <a:rPr lang="en-US" dirty="0" smtClean="0">
                <a:cs typeface="Arial"/>
              </a:rPr>
              <a:t>Lead Contact:  Dr. Nancy Rolock</a:t>
            </a:r>
          </a:p>
          <a:p>
            <a:pPr marL="45720" indent="0">
              <a:buNone/>
            </a:pPr>
            <a:endParaRPr lang="en-US" dirty="0">
              <a:cs typeface="Arial"/>
            </a:endParaRPr>
          </a:p>
          <a:p>
            <a:r>
              <a:rPr lang="en-US" dirty="0">
                <a:cs typeface="Arial"/>
              </a:rPr>
              <a:t>The University of North Carolina at Chapel </a:t>
            </a:r>
            <a:r>
              <a:rPr lang="en-US" dirty="0" smtClean="0">
                <a:cs typeface="Arial"/>
              </a:rPr>
              <a:t>Hill</a:t>
            </a:r>
          </a:p>
          <a:p>
            <a:pPr lvl="1"/>
            <a:r>
              <a:rPr lang="en-US" dirty="0" smtClean="0">
                <a:cs typeface="Arial"/>
              </a:rPr>
              <a:t>Lead Contact:  Dr. Mark Testa</a:t>
            </a:r>
            <a:endParaRPr lang="en-US" dirty="0" smtClean="0"/>
          </a:p>
          <a:p>
            <a:pPr marL="45720" indent="0">
              <a:buNone/>
            </a:pPr>
            <a:endParaRPr lang="en-US" dirty="0" smtClean="0"/>
          </a:p>
        </p:txBody>
      </p:sp>
      <p:sp>
        <p:nvSpPr>
          <p:cNvPr id="3" name="Slide Number Placeholder 2"/>
          <p:cNvSpPr>
            <a:spLocks noGrp="1"/>
          </p:cNvSpPr>
          <p:nvPr>
            <p:ph type="sldNum" sz="quarter" idx="12"/>
          </p:nvPr>
        </p:nvSpPr>
        <p:spPr/>
        <p:txBody>
          <a:bodyPr/>
          <a:lstStyle/>
          <a:p>
            <a:fld id="{57AF16DE-A0D5-4438-950F-5B1E159C2C28}" type="slidenum">
              <a:rPr lang="en-US" smtClean="0"/>
              <a:pPr/>
              <a:t>2</a:t>
            </a:fld>
            <a:endParaRPr lang="en-US" dirty="0"/>
          </a:p>
        </p:txBody>
      </p:sp>
      <p:sp>
        <p:nvSpPr>
          <p:cNvPr id="4" name="Title 3"/>
          <p:cNvSpPr>
            <a:spLocks noGrp="1"/>
          </p:cNvSpPr>
          <p:nvPr>
            <p:ph type="title"/>
          </p:nvPr>
        </p:nvSpPr>
        <p:spPr/>
        <p:txBody>
          <a:bodyPr/>
          <a:lstStyle/>
          <a:p>
            <a:r>
              <a:rPr lang="en-US" dirty="0" smtClean="0"/>
              <a:t>QIC-AG partnership</a:t>
            </a:r>
            <a:endParaRPr lang="en-US" dirty="0"/>
          </a:p>
        </p:txBody>
      </p:sp>
      <p:sp>
        <p:nvSpPr>
          <p:cNvPr id="5" name="TextBox 4"/>
          <p:cNvSpPr txBox="1"/>
          <p:nvPr/>
        </p:nvSpPr>
        <p:spPr>
          <a:xfrm>
            <a:off x="380999" y="1621019"/>
            <a:ext cx="8174009" cy="923330"/>
          </a:xfrm>
          <a:prstGeom prst="rect">
            <a:avLst/>
          </a:prstGeom>
          <a:noFill/>
        </p:spPr>
        <p:txBody>
          <a:bodyPr wrap="square" rtlCol="0">
            <a:spAutoFit/>
          </a:bodyPr>
          <a:lstStyle/>
          <a:p>
            <a:pPr algn="ctr"/>
            <a:r>
              <a:rPr lang="en-US" dirty="0" smtClean="0">
                <a:solidFill>
                  <a:schemeClr val="tx2"/>
                </a:solidFill>
              </a:rPr>
              <a:t>QIC-AG is funded through a cooperative agreement with </a:t>
            </a:r>
            <a:r>
              <a:rPr lang="en-US" dirty="0">
                <a:solidFill>
                  <a:schemeClr val="tx2"/>
                </a:solidFill>
              </a:rPr>
              <a:t>Department of Health and Human Services, Administration for Children and Families, Children’s </a:t>
            </a:r>
            <a:r>
              <a:rPr lang="en-US" dirty="0" smtClean="0">
                <a:solidFill>
                  <a:schemeClr val="tx2"/>
                </a:solidFill>
              </a:rPr>
              <a:t>Bureau. The partnership includes:   </a:t>
            </a:r>
            <a:endParaRPr lang="en-US" dirty="0">
              <a:solidFill>
                <a:schemeClr val="tx2"/>
              </a:solidFill>
            </a:endParaRPr>
          </a:p>
        </p:txBody>
      </p:sp>
    </p:spTree>
    <p:extLst>
      <p:ext uri="{BB962C8B-B14F-4D97-AF65-F5344CB8AC3E}">
        <p14:creationId xmlns:p14="http://schemas.microsoft.com/office/powerpoint/2010/main" val="1281064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8868" y="2037664"/>
            <a:ext cx="7779171" cy="4591736"/>
          </a:xfrm>
        </p:spPr>
        <p:txBody>
          <a:bodyPr>
            <a:normAutofit/>
          </a:bodyPr>
          <a:lstStyle/>
          <a:p>
            <a:pPr marL="44450" indent="0">
              <a:buNone/>
            </a:pPr>
            <a:r>
              <a:rPr lang="en-US" dirty="0"/>
              <a:t>The QIC-AG will develop evidence-based models of support and </a:t>
            </a:r>
            <a:r>
              <a:rPr lang="en-US" dirty="0" smtClean="0"/>
              <a:t>intervention that </a:t>
            </a:r>
            <a:r>
              <a:rPr lang="en-US" dirty="0"/>
              <a:t>can be replicated or adapted in other child welfare systems to achieve long-term, stable permanency </a:t>
            </a:r>
            <a:r>
              <a:rPr lang="en-US" dirty="0" smtClean="0"/>
              <a:t>in adoptive and guardianship homes for waiting children as well as for children and families after adoption or guardianship has been finalized. </a:t>
            </a:r>
            <a:endParaRPr lang="en-US" dirty="0"/>
          </a:p>
          <a:p>
            <a:pPr marL="44450" indent="0">
              <a:buNone/>
            </a:pPr>
            <a:endParaRPr lang="en-US" dirty="0" smtClean="0"/>
          </a:p>
        </p:txBody>
      </p:sp>
      <p:sp>
        <p:nvSpPr>
          <p:cNvPr id="4" name="Slide Number Placeholder 3"/>
          <p:cNvSpPr>
            <a:spLocks noGrp="1"/>
          </p:cNvSpPr>
          <p:nvPr>
            <p:ph type="sldNum" sz="quarter" idx="12"/>
          </p:nvPr>
        </p:nvSpPr>
        <p:spPr/>
        <p:txBody>
          <a:bodyPr/>
          <a:lstStyle/>
          <a:p>
            <a:fld id="{57AF16DE-A0D5-4438-950F-5B1E159C2C28}" type="slidenum">
              <a:rPr lang="en-US" smtClean="0"/>
              <a:pPr/>
              <a:t>3</a:t>
            </a:fld>
            <a:endParaRPr lang="en-US" dirty="0"/>
          </a:p>
        </p:txBody>
      </p:sp>
      <p:sp>
        <p:nvSpPr>
          <p:cNvPr id="2" name="Title 1"/>
          <p:cNvSpPr>
            <a:spLocks noGrp="1"/>
          </p:cNvSpPr>
          <p:nvPr>
            <p:ph type="title"/>
          </p:nvPr>
        </p:nvSpPr>
        <p:spPr>
          <a:xfrm>
            <a:off x="1342589" y="294575"/>
            <a:ext cx="6508377" cy="1143000"/>
          </a:xfrm>
        </p:spPr>
        <p:txBody>
          <a:bodyPr>
            <a:normAutofit/>
          </a:bodyPr>
          <a:lstStyle/>
          <a:p>
            <a:pPr algn="ctr"/>
            <a:r>
              <a:rPr lang="en-US" dirty="0" smtClean="0">
                <a:cs typeface="Arial"/>
              </a:rPr>
              <a:t>QIC-AG Goal</a:t>
            </a:r>
            <a:endParaRPr lang="en-US" dirty="0"/>
          </a:p>
        </p:txBody>
      </p:sp>
      <p:pic>
        <p:nvPicPr>
          <p:cNvPr id="1026" name="Picture 7" descr="image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75748" y="4025561"/>
            <a:ext cx="2272291" cy="1808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60540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6595" y="2085883"/>
            <a:ext cx="7841450" cy="4047254"/>
          </a:xfrm>
        </p:spPr>
        <p:txBody>
          <a:bodyPr>
            <a:normAutofit/>
          </a:bodyPr>
          <a:lstStyle/>
          <a:p>
            <a:pPr marL="228600" lvl="1">
              <a:spcBef>
                <a:spcPts val="1800"/>
              </a:spcBef>
              <a:buClr>
                <a:schemeClr val="accent1"/>
              </a:buClr>
            </a:pPr>
            <a:r>
              <a:rPr lang="en-US" sz="2400" dirty="0" smtClean="0"/>
              <a:t>Increased post-permanency stability</a:t>
            </a:r>
          </a:p>
          <a:p>
            <a:pPr marL="228600" lvl="1">
              <a:spcBef>
                <a:spcPts val="1800"/>
              </a:spcBef>
              <a:buClr>
                <a:schemeClr val="accent1"/>
              </a:buClr>
            </a:pPr>
            <a:r>
              <a:rPr lang="en-US" sz="2400" dirty="0" smtClean="0"/>
              <a:t>Improved behavioral health for children</a:t>
            </a:r>
          </a:p>
          <a:p>
            <a:pPr marL="228600" lvl="1">
              <a:spcBef>
                <a:spcPts val="1800"/>
              </a:spcBef>
              <a:buClr>
                <a:schemeClr val="accent1"/>
              </a:buClr>
            </a:pPr>
            <a:r>
              <a:rPr lang="en-US" sz="2400" dirty="0" smtClean="0"/>
              <a:t>Improved child and family well-being </a:t>
            </a:r>
          </a:p>
        </p:txBody>
      </p:sp>
      <p:sp>
        <p:nvSpPr>
          <p:cNvPr id="4" name="Slide Number Placeholder 3"/>
          <p:cNvSpPr>
            <a:spLocks noGrp="1"/>
          </p:cNvSpPr>
          <p:nvPr>
            <p:ph type="sldNum" sz="quarter" idx="12"/>
          </p:nvPr>
        </p:nvSpPr>
        <p:spPr/>
        <p:txBody>
          <a:bodyPr/>
          <a:lstStyle/>
          <a:p>
            <a:fld id="{57AF16DE-A0D5-4438-950F-5B1E159C2C28}" type="slidenum">
              <a:rPr lang="en-US" smtClean="0"/>
              <a:pPr/>
              <a:t>4</a:t>
            </a:fld>
            <a:endParaRPr lang="en-US" dirty="0"/>
          </a:p>
        </p:txBody>
      </p:sp>
      <p:sp>
        <p:nvSpPr>
          <p:cNvPr id="2" name="Title 1"/>
          <p:cNvSpPr>
            <a:spLocks noGrp="1"/>
          </p:cNvSpPr>
          <p:nvPr>
            <p:ph type="title"/>
          </p:nvPr>
        </p:nvSpPr>
        <p:spPr>
          <a:xfrm>
            <a:off x="941760" y="245509"/>
            <a:ext cx="6944888" cy="1143000"/>
          </a:xfrm>
        </p:spPr>
        <p:txBody>
          <a:bodyPr/>
          <a:lstStyle/>
          <a:p>
            <a:pPr algn="ctr"/>
            <a:r>
              <a:rPr lang="en-US" dirty="0" smtClean="0"/>
              <a:t>Expected Long-Term Outcomes</a:t>
            </a:r>
            <a:endParaRPr lang="en-US" dirty="0"/>
          </a:p>
        </p:txBody>
      </p:sp>
      <p:pic>
        <p:nvPicPr>
          <p:cNvPr id="5" name="Picture 4" descr="C:\Users\Susan #2.Susan-PC\AppData\Local\Microsoft\Windows\Temporary Internet Files\Content.IE5\6G115QHT\MP900439433[1].jpg"/>
          <p:cNvPicPr/>
          <p:nvPr/>
        </p:nvPicPr>
        <p:blipFill>
          <a:blip r:embed="rId3" cstate="email">
            <a:extLst>
              <a:ext uri="{28A0092B-C50C-407E-A947-70E740481C1C}">
                <a14:useLocalDpi xmlns:a14="http://schemas.microsoft.com/office/drawing/2010/main" val="0"/>
              </a:ext>
            </a:extLst>
          </a:blip>
          <a:srcRect/>
          <a:stretch>
            <a:fillRect/>
          </a:stretch>
        </p:blipFill>
        <p:spPr bwMode="auto">
          <a:xfrm rot="16200000">
            <a:off x="4916289" y="3455570"/>
            <a:ext cx="2613884" cy="3578027"/>
          </a:xfrm>
          <a:prstGeom prst="rect">
            <a:avLst/>
          </a:prstGeom>
          <a:noFill/>
          <a:extLst/>
        </p:spPr>
      </p:pic>
    </p:spTree>
    <p:extLst>
      <p:ext uri="{BB962C8B-B14F-4D97-AF65-F5344CB8AC3E}">
        <p14:creationId xmlns:p14="http://schemas.microsoft.com/office/powerpoint/2010/main" val="2065099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38001"/>
            <a:ext cx="8407893" cy="4891398"/>
          </a:xfrm>
        </p:spPr>
        <p:txBody>
          <a:bodyPr>
            <a:normAutofit/>
          </a:bodyPr>
          <a:lstStyle/>
          <a:p>
            <a:pPr marL="401638" lvl="0" indent="-401638">
              <a:buNone/>
            </a:pPr>
            <a:r>
              <a:rPr lang="en-US" dirty="0" smtClean="0"/>
              <a:t>1. </a:t>
            </a:r>
            <a:r>
              <a:rPr lang="en-US" dirty="0"/>
              <a:t>B</a:t>
            </a:r>
            <a:r>
              <a:rPr lang="en-US" dirty="0" smtClean="0"/>
              <a:t>uild </a:t>
            </a:r>
            <a:r>
              <a:rPr lang="en-US" dirty="0"/>
              <a:t>a body of knowledge of </a:t>
            </a:r>
            <a:r>
              <a:rPr lang="en-US" dirty="0" smtClean="0"/>
              <a:t>the combinations </a:t>
            </a:r>
            <a:r>
              <a:rPr lang="en-US" dirty="0"/>
              <a:t>of supports, services, and interventions that work best to ensure resiliency and stability for </a:t>
            </a:r>
            <a:r>
              <a:rPr lang="en-US" dirty="0" smtClean="0"/>
              <a:t>children in </a:t>
            </a:r>
            <a:r>
              <a:rPr lang="en-US" dirty="0"/>
              <a:t>permanent </a:t>
            </a:r>
            <a:r>
              <a:rPr lang="en-US" dirty="0" smtClean="0"/>
              <a:t>homes. </a:t>
            </a:r>
          </a:p>
          <a:p>
            <a:pPr marL="401638" lvl="0" indent="-401638">
              <a:buNone/>
            </a:pPr>
            <a:endParaRPr lang="en-US" dirty="0"/>
          </a:p>
          <a:p>
            <a:pPr marL="401638" lvl="0" indent="-401638">
              <a:buNone/>
            </a:pPr>
            <a:r>
              <a:rPr lang="en-US" dirty="0" smtClean="0"/>
              <a:t>2.  Assist sites to develop innovative</a:t>
            </a:r>
            <a:r>
              <a:rPr lang="en-US" dirty="0"/>
              <a:t>, </a:t>
            </a:r>
            <a:r>
              <a:rPr lang="en-US" dirty="0" smtClean="0"/>
              <a:t>collaborative, culturally responsive </a:t>
            </a:r>
            <a:r>
              <a:rPr lang="en-US" dirty="0"/>
              <a:t>and effective practices </a:t>
            </a:r>
            <a:r>
              <a:rPr lang="en-US" dirty="0" smtClean="0"/>
              <a:t>that address the needs of the target populations.</a:t>
            </a:r>
          </a:p>
          <a:p>
            <a:pPr marL="401638" lvl="0" indent="-401638">
              <a:buNone/>
            </a:pPr>
            <a:endParaRPr lang="en-US" dirty="0"/>
          </a:p>
          <a:p>
            <a:pPr marL="401638" lvl="0" indent="-401638">
              <a:buNone/>
            </a:pPr>
            <a:r>
              <a:rPr lang="en-US" dirty="0" smtClean="0"/>
              <a:t>3. </a:t>
            </a:r>
            <a:r>
              <a:rPr lang="en-US" dirty="0"/>
              <a:t> </a:t>
            </a:r>
            <a:r>
              <a:rPr lang="en-US" dirty="0" smtClean="0"/>
              <a:t>Assist sites to develop appropriate </a:t>
            </a:r>
            <a:r>
              <a:rPr lang="en-US" dirty="0"/>
              <a:t>interventions and service-delivery mechanisms that </a:t>
            </a:r>
            <a:r>
              <a:rPr lang="en-US" dirty="0" smtClean="0"/>
              <a:t>match the </a:t>
            </a:r>
            <a:r>
              <a:rPr lang="en-US" dirty="0"/>
              <a:t>needs of </a:t>
            </a:r>
            <a:r>
              <a:rPr lang="en-US" dirty="0" smtClean="0"/>
              <a:t>children </a:t>
            </a:r>
            <a:r>
              <a:rPr lang="en-US" dirty="0"/>
              <a:t>and their adoptive </a:t>
            </a:r>
            <a:r>
              <a:rPr lang="en-US" dirty="0" smtClean="0"/>
              <a:t>parents or legal </a:t>
            </a:r>
            <a:r>
              <a:rPr lang="en-US" dirty="0"/>
              <a:t>guardians </a:t>
            </a:r>
            <a:r>
              <a:rPr lang="en-US" dirty="0" smtClean="0"/>
              <a:t>and </a:t>
            </a:r>
            <a:r>
              <a:rPr lang="en-US" dirty="0"/>
              <a:t>ensure ongoing stability and enhanced </a:t>
            </a:r>
            <a:r>
              <a:rPr lang="en-US" dirty="0" smtClean="0"/>
              <a:t>well-being.</a:t>
            </a:r>
            <a:endParaRPr lang="en-US" dirty="0"/>
          </a:p>
          <a:p>
            <a:pPr marL="45720" lvl="0" indent="0">
              <a:buNone/>
            </a:pPr>
            <a:endParaRPr lang="en-US" dirty="0"/>
          </a:p>
          <a:p>
            <a:pPr marL="502920" indent="-457200">
              <a:buFont typeface="+mj-lt"/>
              <a:buAutoNum type="arabicPeriod"/>
            </a:pPr>
            <a:endParaRPr lang="en-US"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5</a:t>
            </a:fld>
            <a:endParaRPr lang="en-US" dirty="0"/>
          </a:p>
        </p:txBody>
      </p:sp>
      <p:sp>
        <p:nvSpPr>
          <p:cNvPr id="4" name="Title 3"/>
          <p:cNvSpPr>
            <a:spLocks noGrp="1"/>
          </p:cNvSpPr>
          <p:nvPr>
            <p:ph type="title"/>
          </p:nvPr>
        </p:nvSpPr>
        <p:spPr/>
        <p:txBody>
          <a:bodyPr/>
          <a:lstStyle/>
          <a:p>
            <a:r>
              <a:rPr lang="en-US" dirty="0" smtClean="0"/>
              <a:t>QIC-AG OBJECTIVES</a:t>
            </a:r>
            <a:endParaRPr lang="en-US" dirty="0"/>
          </a:p>
        </p:txBody>
      </p:sp>
    </p:spTree>
    <p:extLst>
      <p:ext uri="{BB962C8B-B14F-4D97-AF65-F5344CB8AC3E}">
        <p14:creationId xmlns:p14="http://schemas.microsoft.com/office/powerpoint/2010/main" val="31135351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10329"/>
          </a:xfrm>
        </p:spPr>
        <p:txBody>
          <a:bodyPr>
            <a:normAutofit fontScale="92500" lnSpcReduction="10000"/>
          </a:bodyPr>
          <a:lstStyle/>
          <a:p>
            <a:pPr marL="401638" lvl="0" indent="-401638">
              <a:buNone/>
            </a:pPr>
            <a:r>
              <a:rPr lang="en-US" dirty="0" smtClean="0"/>
              <a:t>4.  </a:t>
            </a:r>
            <a:r>
              <a:rPr lang="en-US" dirty="0"/>
              <a:t>A</a:t>
            </a:r>
            <a:r>
              <a:rPr lang="en-US" dirty="0" smtClean="0"/>
              <a:t>ssist </a:t>
            </a:r>
            <a:r>
              <a:rPr lang="en-US" dirty="0"/>
              <a:t>sites to conduct comprehensive screening and functional assessments of </a:t>
            </a:r>
            <a:r>
              <a:rPr lang="en-US" dirty="0" smtClean="0"/>
              <a:t>children </a:t>
            </a:r>
            <a:r>
              <a:rPr lang="en-US" dirty="0"/>
              <a:t>to ensure appropriate service intervention. Services will be available, accessible, culturally responsive, and effective to meet behavioral/mental health needs. </a:t>
            </a:r>
            <a:endParaRPr lang="en-US" dirty="0" smtClean="0"/>
          </a:p>
          <a:p>
            <a:pPr marL="45720" lvl="0" indent="0">
              <a:buNone/>
            </a:pPr>
            <a:endParaRPr lang="en-US" dirty="0"/>
          </a:p>
          <a:p>
            <a:pPr marL="401638" lvl="0" indent="-401638">
              <a:buNone/>
            </a:pPr>
            <a:r>
              <a:rPr lang="en-US" dirty="0" smtClean="0"/>
              <a:t>5.  Develop, </a:t>
            </a:r>
            <a:r>
              <a:rPr lang="en-US" dirty="0"/>
              <a:t>in partnership with the </a:t>
            </a:r>
            <a:r>
              <a:rPr lang="en-US" dirty="0" smtClean="0"/>
              <a:t>selected sites, </a:t>
            </a:r>
            <a:r>
              <a:rPr lang="en-US" dirty="0"/>
              <a:t>a system of culturally responsive evidence-based services </a:t>
            </a:r>
            <a:r>
              <a:rPr lang="en-US" dirty="0" smtClean="0"/>
              <a:t>that </a:t>
            </a:r>
            <a:r>
              <a:rPr lang="en-US" dirty="0"/>
              <a:t>improve permanency and stability outcomes for </a:t>
            </a:r>
            <a:r>
              <a:rPr lang="en-US" dirty="0" smtClean="0"/>
              <a:t>children </a:t>
            </a:r>
            <a:r>
              <a:rPr lang="en-US" dirty="0"/>
              <a:t>in </a:t>
            </a:r>
            <a:r>
              <a:rPr lang="en-US" dirty="0" smtClean="0"/>
              <a:t>adoptive or </a:t>
            </a:r>
            <a:r>
              <a:rPr lang="en-US" dirty="0"/>
              <a:t>guardianship </a:t>
            </a:r>
            <a:r>
              <a:rPr lang="en-US" dirty="0" smtClean="0"/>
              <a:t>homes; meet </a:t>
            </a:r>
            <a:r>
              <a:rPr lang="en-US" dirty="0"/>
              <a:t>the target population's </a:t>
            </a:r>
            <a:r>
              <a:rPr lang="en-US" dirty="0" smtClean="0"/>
              <a:t>needs; </a:t>
            </a:r>
            <a:r>
              <a:rPr lang="en-US" dirty="0"/>
              <a:t>and extend post-permanency </a:t>
            </a:r>
            <a:r>
              <a:rPr lang="en-US" dirty="0" smtClean="0"/>
              <a:t>supports and services </a:t>
            </a:r>
            <a:r>
              <a:rPr lang="en-US" dirty="0"/>
              <a:t>to </a:t>
            </a:r>
            <a:r>
              <a:rPr lang="en-US" dirty="0" smtClean="0"/>
              <a:t>the </a:t>
            </a:r>
            <a:r>
              <a:rPr lang="en-US" dirty="0"/>
              <a:t>post-</a:t>
            </a:r>
            <a:r>
              <a:rPr lang="en-US" dirty="0" smtClean="0"/>
              <a:t>adoption and guardianship population. </a:t>
            </a:r>
          </a:p>
          <a:p>
            <a:pPr marL="45720" lvl="0" indent="0">
              <a:buNone/>
            </a:pPr>
            <a:endParaRPr lang="en-US" dirty="0"/>
          </a:p>
          <a:p>
            <a:pPr marL="401638" lvl="0" indent="-401638">
              <a:buNone/>
            </a:pPr>
            <a:r>
              <a:rPr lang="en-US" dirty="0" smtClean="0"/>
              <a:t>6.  Conduct </a:t>
            </a:r>
            <a:r>
              <a:rPr lang="en-US" dirty="0"/>
              <a:t>an evaluation on </a:t>
            </a:r>
            <a:r>
              <a:rPr lang="en-US" dirty="0" smtClean="0"/>
              <a:t>selected sites </a:t>
            </a:r>
            <a:r>
              <a:rPr lang="en-US" dirty="0"/>
              <a:t>and produce new, evidence-based models of support and intervention that increase resiliency and assure permanency and stability for </a:t>
            </a:r>
            <a:r>
              <a:rPr lang="en-US" dirty="0" smtClean="0"/>
              <a:t>children</a:t>
            </a:r>
            <a:r>
              <a:rPr lang="en-US" dirty="0"/>
              <a:t> </a:t>
            </a:r>
            <a:r>
              <a:rPr lang="en-US" dirty="0" smtClean="0"/>
              <a:t>in adoptive and guardianship </a:t>
            </a:r>
            <a:r>
              <a:rPr lang="en-US" dirty="0"/>
              <a:t>homes.</a:t>
            </a:r>
          </a:p>
          <a:p>
            <a:pPr marL="502920" indent="-457200">
              <a:buFont typeface="+mj-lt"/>
              <a:buAutoNum type="arabicPeriod" startAt="4"/>
            </a:pPr>
            <a:endParaRPr lang="en-US"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6</a:t>
            </a:fld>
            <a:endParaRPr lang="en-US" dirty="0"/>
          </a:p>
        </p:txBody>
      </p:sp>
      <p:sp>
        <p:nvSpPr>
          <p:cNvPr id="4" name="Title 3"/>
          <p:cNvSpPr>
            <a:spLocks noGrp="1"/>
          </p:cNvSpPr>
          <p:nvPr>
            <p:ph type="title"/>
          </p:nvPr>
        </p:nvSpPr>
        <p:spPr/>
        <p:txBody>
          <a:bodyPr/>
          <a:lstStyle/>
          <a:p>
            <a:r>
              <a:rPr lang="en-US" dirty="0" smtClean="0"/>
              <a:t>QIC-AG OBJECTIVES</a:t>
            </a:r>
            <a:endParaRPr lang="en-US" dirty="0"/>
          </a:p>
        </p:txBody>
      </p:sp>
    </p:spTree>
    <p:extLst>
      <p:ext uri="{BB962C8B-B14F-4D97-AF65-F5344CB8AC3E}">
        <p14:creationId xmlns:p14="http://schemas.microsoft.com/office/powerpoint/2010/main" val="4089076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967" y="1738001"/>
            <a:ext cx="8561293" cy="4891400"/>
          </a:xfrm>
        </p:spPr>
        <p:txBody>
          <a:bodyPr>
            <a:normAutofit fontScale="92500" lnSpcReduction="20000"/>
          </a:bodyPr>
          <a:lstStyle/>
          <a:p>
            <a:pPr marL="45720" indent="0">
              <a:buNone/>
            </a:pPr>
            <a:r>
              <a:rPr lang="en-US" sz="1900" dirty="0" smtClean="0">
                <a:cs typeface="Arial"/>
              </a:rPr>
              <a:t>Child </a:t>
            </a:r>
            <a:r>
              <a:rPr lang="en-US" sz="1900" dirty="0">
                <a:cs typeface="Arial"/>
              </a:rPr>
              <a:t>welfare agencies </a:t>
            </a:r>
            <a:r>
              <a:rPr lang="en-US" sz="1900" dirty="0" smtClean="0">
                <a:cs typeface="Arial"/>
              </a:rPr>
              <a:t>should </a:t>
            </a:r>
            <a:r>
              <a:rPr lang="en-US" sz="1900" dirty="0">
                <a:cs typeface="Arial"/>
              </a:rPr>
              <a:t>provide a continuum of services </a:t>
            </a:r>
            <a:r>
              <a:rPr lang="en-US" sz="1900" dirty="0" smtClean="0">
                <a:cs typeface="Arial"/>
              </a:rPr>
              <a:t>to increase permanency stability and support, beginning when children first enter the child welfare system and continuing after adoption or guardianship has been finalized.  </a:t>
            </a:r>
          </a:p>
          <a:p>
            <a:endParaRPr lang="en-US" sz="1900" dirty="0">
              <a:cs typeface="Arial"/>
            </a:endParaRPr>
          </a:p>
          <a:p>
            <a:r>
              <a:rPr lang="en-US" sz="1900" b="1" i="1" u="sng" dirty="0" smtClean="0">
                <a:cs typeface="Arial"/>
              </a:rPr>
              <a:t>Pre-Permanency</a:t>
            </a:r>
            <a:r>
              <a:rPr lang="en-US" sz="1900" b="1" i="1" dirty="0" smtClean="0">
                <a:cs typeface="Arial"/>
              </a:rPr>
              <a:t>:  </a:t>
            </a:r>
            <a:r>
              <a:rPr lang="en-US" sz="1900" dirty="0" smtClean="0">
                <a:cs typeface="Arial"/>
              </a:rPr>
              <a:t>Services and supports that engage, prepare, and connect families to services prior to finalization of adoption or guardianship. Pre-permanency services focus on increasing resiliency and ensuring permanency and placement stability. These services focus on emotional-behavioral health issues and provide caregivers with education that improves their capacity to support stable permanency once adoption or guardianship has been finalized.  </a:t>
            </a:r>
          </a:p>
          <a:p>
            <a:pPr marL="45720" indent="0">
              <a:buNone/>
            </a:pPr>
            <a:endParaRPr lang="en-US" sz="1900" dirty="0">
              <a:cs typeface="Arial"/>
            </a:endParaRPr>
          </a:p>
          <a:p>
            <a:r>
              <a:rPr lang="en-US" sz="1900" b="1" i="1" u="sng" dirty="0" smtClean="0">
                <a:cs typeface="Arial"/>
              </a:rPr>
              <a:t>Post-Adoption or Guardianship</a:t>
            </a:r>
            <a:r>
              <a:rPr lang="en-US" sz="1900" b="1" i="1" dirty="0" smtClean="0">
                <a:cs typeface="Arial"/>
              </a:rPr>
              <a:t>:  </a:t>
            </a:r>
            <a:r>
              <a:rPr lang="en-US" sz="1900" dirty="0" smtClean="0">
                <a:cs typeface="Arial"/>
              </a:rPr>
              <a:t>Services and supports that increase resiliency, placement stability and the capacity of caregivers to meet the needs of children in their care. Services are targeted to the transitions and changing developmental and emotional needs associated with this population.  Recognizing that services targeted at families in crisis may be too late, these services target children and families at the earliest signs of difficulty.  </a:t>
            </a:r>
            <a:endParaRPr lang="en-US" sz="1900" dirty="0">
              <a:cs typeface="Arial"/>
            </a:endParaRPr>
          </a:p>
          <a:p>
            <a:endParaRPr lang="en-US" dirty="0"/>
          </a:p>
        </p:txBody>
      </p:sp>
      <p:sp>
        <p:nvSpPr>
          <p:cNvPr id="3" name="Slide Number Placeholder 2"/>
          <p:cNvSpPr>
            <a:spLocks noGrp="1"/>
          </p:cNvSpPr>
          <p:nvPr>
            <p:ph type="sldNum" sz="quarter" idx="12"/>
          </p:nvPr>
        </p:nvSpPr>
        <p:spPr/>
        <p:txBody>
          <a:bodyPr/>
          <a:lstStyle/>
          <a:p>
            <a:fld id="{57AF16DE-A0D5-4438-950F-5B1E159C2C28}" type="slidenum">
              <a:rPr lang="en-US" smtClean="0"/>
              <a:pPr/>
              <a:t>7</a:t>
            </a:fld>
            <a:endParaRPr lang="en-US" dirty="0"/>
          </a:p>
        </p:txBody>
      </p:sp>
      <p:sp>
        <p:nvSpPr>
          <p:cNvPr id="4" name="Title 3"/>
          <p:cNvSpPr>
            <a:spLocks noGrp="1"/>
          </p:cNvSpPr>
          <p:nvPr>
            <p:ph type="title"/>
          </p:nvPr>
        </p:nvSpPr>
        <p:spPr/>
        <p:txBody>
          <a:bodyPr/>
          <a:lstStyle/>
          <a:p>
            <a:r>
              <a:rPr lang="en-US" dirty="0" smtClean="0"/>
              <a:t>Continuum of Services </a:t>
            </a:r>
            <a:r>
              <a:rPr lang="en-US" dirty="0"/>
              <a:t>&amp;</a:t>
            </a:r>
            <a:r>
              <a:rPr lang="en-US" dirty="0" smtClean="0"/>
              <a:t> Supports</a:t>
            </a:r>
            <a:endParaRPr lang="en-US" dirty="0"/>
          </a:p>
        </p:txBody>
      </p:sp>
    </p:spTree>
    <p:extLst>
      <p:ext uri="{BB962C8B-B14F-4D97-AF65-F5344CB8AC3E}">
        <p14:creationId xmlns:p14="http://schemas.microsoft.com/office/powerpoint/2010/main" val="270233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57AF16DE-A0D5-4438-950F-5B1E159C2C28}" type="slidenum">
              <a:rPr lang="en-US" smtClean="0"/>
              <a:pPr/>
              <a:t>8</a:t>
            </a:fld>
            <a:endParaRPr lang="en-US" dirty="0"/>
          </a:p>
        </p:txBody>
      </p:sp>
      <p:sp>
        <p:nvSpPr>
          <p:cNvPr id="7" name="Content Placeholder 1"/>
          <p:cNvSpPr>
            <a:spLocks noGrp="1"/>
          </p:cNvSpPr>
          <p:nvPr>
            <p:ph idx="1"/>
          </p:nvPr>
        </p:nvSpPr>
        <p:spPr>
          <a:xfrm>
            <a:off x="547284" y="1814135"/>
            <a:ext cx="7933525" cy="4918226"/>
          </a:xfrm>
        </p:spPr>
        <p:txBody>
          <a:bodyPr>
            <a:normAutofit/>
          </a:bodyPr>
          <a:lstStyle/>
          <a:p>
            <a:pPr marL="45720" indent="0">
              <a:buNone/>
            </a:pPr>
            <a:r>
              <a:rPr lang="en-US" sz="2400" i="1" dirty="0"/>
              <a:t>“The new catch phrase is </a:t>
            </a:r>
            <a:br>
              <a:rPr lang="en-US" sz="2400" i="1" dirty="0"/>
            </a:br>
            <a:r>
              <a:rPr lang="en-US" sz="2400" i="1" dirty="0" smtClean="0"/>
              <a:t>'adoption-competency</a:t>
            </a:r>
            <a:r>
              <a:rPr lang="en-US" sz="2400" i="1" dirty="0"/>
              <a:t>' but </a:t>
            </a:r>
            <a:r>
              <a:rPr lang="en-US" sz="2400" i="1" dirty="0" smtClean="0"/>
              <a:t/>
            </a:r>
            <a:br>
              <a:rPr lang="en-US" sz="2400" i="1" dirty="0" smtClean="0"/>
            </a:br>
            <a:r>
              <a:rPr lang="en-US" sz="2400" i="1" dirty="0" smtClean="0"/>
              <a:t>what </a:t>
            </a:r>
            <a:r>
              <a:rPr lang="en-US" sz="2400" i="1" dirty="0"/>
              <a:t>does that really mean</a:t>
            </a:r>
            <a:r>
              <a:rPr lang="en-US" sz="2400" i="1" dirty="0" smtClean="0"/>
              <a:t>?</a:t>
            </a:r>
            <a:br>
              <a:rPr lang="en-US" sz="2400" i="1" dirty="0" smtClean="0"/>
            </a:br>
            <a:r>
              <a:rPr lang="en-US" sz="2400" i="1" dirty="0" smtClean="0"/>
              <a:t>I need services that help </a:t>
            </a:r>
            <a:br>
              <a:rPr lang="en-US" sz="2400" i="1" dirty="0" smtClean="0"/>
            </a:br>
            <a:r>
              <a:rPr lang="en-US" sz="2400" i="1" dirty="0" smtClean="0"/>
              <a:t>me </a:t>
            </a:r>
            <a:r>
              <a:rPr lang="en-US" sz="2400" i="1" dirty="0"/>
              <a:t>understand </a:t>
            </a:r>
            <a:r>
              <a:rPr lang="en-US" sz="2400" i="1" dirty="0" smtClean="0"/>
              <a:t>the impact </a:t>
            </a:r>
            <a:br>
              <a:rPr lang="en-US" sz="2400" i="1" dirty="0" smtClean="0"/>
            </a:br>
            <a:r>
              <a:rPr lang="en-US" sz="2400" i="1" dirty="0" smtClean="0"/>
              <a:t>trauma </a:t>
            </a:r>
            <a:r>
              <a:rPr lang="en-US" sz="2400" i="1" dirty="0"/>
              <a:t>has on </a:t>
            </a:r>
            <a:r>
              <a:rPr lang="en-US" sz="2400" i="1" dirty="0" smtClean="0"/>
              <a:t>my children </a:t>
            </a:r>
            <a:br>
              <a:rPr lang="en-US" sz="2400" i="1" dirty="0" smtClean="0"/>
            </a:br>
            <a:r>
              <a:rPr lang="en-US" sz="2400" i="1" dirty="0" smtClean="0"/>
              <a:t>and </a:t>
            </a:r>
            <a:r>
              <a:rPr lang="en-US" sz="2400" i="1" dirty="0"/>
              <a:t>how I can </a:t>
            </a:r>
            <a:r>
              <a:rPr lang="en-US" sz="2400" i="1" dirty="0" smtClean="0"/>
              <a:t>change </a:t>
            </a:r>
            <a:r>
              <a:rPr lang="en-US" sz="2400" i="1" dirty="0"/>
              <a:t>my </a:t>
            </a:r>
            <a:r>
              <a:rPr lang="en-US" sz="2400" i="1" dirty="0" smtClean="0"/>
              <a:t/>
            </a:r>
            <a:br>
              <a:rPr lang="en-US" sz="2400" i="1" dirty="0" smtClean="0"/>
            </a:br>
            <a:r>
              <a:rPr lang="en-US" sz="2400" i="1" dirty="0" smtClean="0"/>
              <a:t>parenting paradigm </a:t>
            </a:r>
            <a:r>
              <a:rPr lang="en-US" sz="2400" i="1" dirty="0"/>
              <a:t>to effectively meet </a:t>
            </a:r>
            <a:r>
              <a:rPr lang="en-US" sz="2400" i="1" dirty="0" smtClean="0"/>
              <a:t>their needs</a:t>
            </a:r>
            <a:r>
              <a:rPr lang="en-US" sz="2400" i="1" dirty="0"/>
              <a:t>.  As an adoptive parent, it is difficult to meet the children's complex needs and almost impossible if you don’t know what services to look for or who to call for help</a:t>
            </a:r>
            <a:r>
              <a:rPr lang="en-US" i="1" dirty="0"/>
              <a:t>.”</a:t>
            </a:r>
            <a:r>
              <a:rPr lang="en-US" dirty="0"/>
              <a:t> </a:t>
            </a:r>
            <a:r>
              <a:rPr lang="en-US" i="1" dirty="0"/>
              <a:t> </a:t>
            </a:r>
            <a:r>
              <a:rPr lang="en-US" i="1" dirty="0" smtClean="0"/>
              <a:t/>
            </a:r>
            <a:br>
              <a:rPr lang="en-US" i="1" dirty="0" smtClean="0"/>
            </a:br>
            <a:r>
              <a:rPr lang="en-US" i="1" dirty="0" smtClean="0"/>
              <a:t>			– </a:t>
            </a:r>
            <a:r>
              <a:rPr lang="en-US" dirty="0"/>
              <a:t>Quote from an adoptive parent</a:t>
            </a:r>
          </a:p>
          <a:p>
            <a:pPr marL="45720" indent="0">
              <a:buNone/>
            </a:pPr>
            <a:endParaRPr lang="en-US" dirty="0"/>
          </a:p>
        </p:txBody>
      </p:sp>
      <p:sp>
        <p:nvSpPr>
          <p:cNvPr id="9" name="Title 3"/>
          <p:cNvSpPr>
            <a:spLocks noGrp="1"/>
          </p:cNvSpPr>
          <p:nvPr>
            <p:ph type="title"/>
          </p:nvPr>
        </p:nvSpPr>
        <p:spPr>
          <a:xfrm>
            <a:off x="381000" y="355847"/>
            <a:ext cx="8381260" cy="1054394"/>
          </a:xfrm>
        </p:spPr>
        <p:txBody>
          <a:bodyPr/>
          <a:lstStyle/>
          <a:p>
            <a:r>
              <a:rPr lang="en-US" i="1" dirty="0"/>
              <a:t>adoption-competency</a:t>
            </a:r>
            <a:endParaRPr lang="en-US" dirty="0"/>
          </a:p>
        </p:txBody>
      </p:sp>
      <p:pic>
        <p:nvPicPr>
          <p:cNvPr id="2050" name="Picture 8" descr="image0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60723" y="1814135"/>
            <a:ext cx="2843409" cy="2432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027311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0967" y="1678074"/>
            <a:ext cx="8616679" cy="4961374"/>
          </a:xfrm>
        </p:spPr>
        <p:txBody>
          <a:bodyPr>
            <a:noAutofit/>
          </a:bodyPr>
          <a:lstStyle/>
          <a:p>
            <a:r>
              <a:rPr lang="en-US" sz="1800" b="1" i="1" u="sng" dirty="0"/>
              <a:t>Services need to be provided early.</a:t>
            </a:r>
            <a:r>
              <a:rPr lang="en-US" sz="1800" b="1" u="sng" dirty="0"/>
              <a:t> </a:t>
            </a:r>
            <a:endParaRPr lang="en-US" sz="1800" b="1" u="sng" dirty="0" smtClean="0"/>
          </a:p>
          <a:p>
            <a:pPr lvl="1">
              <a:spcAft>
                <a:spcPts val="400"/>
              </a:spcAft>
            </a:pPr>
            <a:r>
              <a:rPr lang="en-US" sz="1600" dirty="0" smtClean="0"/>
              <a:t>Interventions </a:t>
            </a:r>
            <a:r>
              <a:rPr lang="en-US" sz="1600" dirty="0"/>
              <a:t>targeting adoptive or guardianship homes nearing disruption and dissolution are often provided too </a:t>
            </a:r>
            <a:r>
              <a:rPr lang="en-US" sz="1600" dirty="0" smtClean="0"/>
              <a:t>late. </a:t>
            </a:r>
          </a:p>
          <a:p>
            <a:pPr lvl="1">
              <a:spcAft>
                <a:spcPts val="400"/>
              </a:spcAft>
            </a:pPr>
            <a:r>
              <a:rPr lang="en-US" sz="1600" dirty="0" smtClean="0"/>
              <a:t>Services should target the earliest sign of difficulty.   </a:t>
            </a:r>
          </a:p>
          <a:p>
            <a:pPr lvl="1">
              <a:spcAft>
                <a:spcPts val="400"/>
              </a:spcAft>
            </a:pPr>
            <a:r>
              <a:rPr lang="en-US" sz="1600" dirty="0" smtClean="0"/>
              <a:t>Preparation should </a:t>
            </a:r>
            <a:r>
              <a:rPr lang="en-US" sz="1600" dirty="0"/>
              <a:t>begin prior to </a:t>
            </a:r>
            <a:r>
              <a:rPr lang="en-US" sz="1600" dirty="0" smtClean="0"/>
              <a:t>finalization and equip </a:t>
            </a:r>
            <a:r>
              <a:rPr lang="en-US" sz="1600" dirty="0"/>
              <a:t>families with the capacity to weather unexpected difficulties </a:t>
            </a:r>
            <a:r>
              <a:rPr lang="en-US" sz="1600" dirty="0" smtClean="0"/>
              <a:t>and </a:t>
            </a:r>
            <a:r>
              <a:rPr lang="en-US" sz="1600" dirty="0"/>
              <a:t>seek services and </a:t>
            </a:r>
            <a:r>
              <a:rPr lang="en-US" sz="1600" dirty="0" smtClean="0"/>
              <a:t>supports.</a:t>
            </a:r>
            <a:endParaRPr lang="en-US" sz="1600" dirty="0"/>
          </a:p>
          <a:p>
            <a:r>
              <a:rPr lang="en-US" sz="1800" b="1" i="1" u="sng" dirty="0"/>
              <a:t>Identify families most at risk.</a:t>
            </a:r>
            <a:r>
              <a:rPr lang="en-US" sz="1800" i="1" u="sng" dirty="0"/>
              <a:t> </a:t>
            </a:r>
            <a:endParaRPr lang="en-US" sz="1800" i="1" u="sng" dirty="0" smtClean="0"/>
          </a:p>
          <a:p>
            <a:pPr lvl="1">
              <a:spcAft>
                <a:spcPts val="400"/>
              </a:spcAft>
            </a:pPr>
            <a:r>
              <a:rPr lang="en-US" sz="1600" dirty="0" smtClean="0"/>
              <a:t>Research has shown predictors of post-permanency instability that can be assessed to determine which families to target for post permanency instability.</a:t>
            </a:r>
          </a:p>
          <a:p>
            <a:pPr lvl="1">
              <a:spcAft>
                <a:spcPts val="400"/>
              </a:spcAft>
            </a:pPr>
            <a:r>
              <a:rPr lang="en-US" sz="1600" dirty="0" smtClean="0"/>
              <a:t>Regular check-ins </a:t>
            </a:r>
            <a:r>
              <a:rPr lang="en-US" sz="1600" dirty="0"/>
              <a:t>can identify families most at risk of instability and in need of </a:t>
            </a:r>
            <a:r>
              <a:rPr lang="en-US" sz="1600" dirty="0" smtClean="0"/>
              <a:t>services</a:t>
            </a:r>
            <a:r>
              <a:rPr lang="en-US" sz="1600" dirty="0"/>
              <a:t>.</a:t>
            </a:r>
          </a:p>
          <a:p>
            <a:r>
              <a:rPr lang="en-US" sz="1800" b="1" i="1" u="sng" dirty="0"/>
              <a:t>Services should be evidence-supported.</a:t>
            </a:r>
            <a:r>
              <a:rPr lang="en-US" sz="1800" u="sng" dirty="0"/>
              <a:t> </a:t>
            </a:r>
            <a:endParaRPr lang="en-US" sz="1800" u="sng" dirty="0" smtClean="0"/>
          </a:p>
          <a:p>
            <a:pPr lvl="1">
              <a:spcAft>
                <a:spcPts val="400"/>
              </a:spcAft>
            </a:pPr>
            <a:r>
              <a:rPr lang="en-US" sz="1600" dirty="0" smtClean="0"/>
              <a:t>Appropriate </a:t>
            </a:r>
            <a:r>
              <a:rPr lang="en-US" sz="1600" dirty="0"/>
              <a:t>services should be culturally-responsive models </a:t>
            </a:r>
            <a:r>
              <a:rPr lang="en-US" sz="1600" dirty="0" smtClean="0"/>
              <a:t>that </a:t>
            </a:r>
            <a:r>
              <a:rPr lang="en-US" sz="1600" dirty="0"/>
              <a:t>are tested to determine their effectiveness and can be replicated with fidelity. </a:t>
            </a:r>
            <a:r>
              <a:rPr lang="en-US" sz="1600" dirty="0" smtClean="0"/>
              <a:t> </a:t>
            </a:r>
          </a:p>
          <a:p>
            <a:pPr lvl="1">
              <a:spcAft>
                <a:spcPts val="400"/>
              </a:spcAft>
            </a:pPr>
            <a:r>
              <a:rPr lang="en-US" sz="1600" dirty="0" smtClean="0"/>
              <a:t>Well-conducted RCTs measure important </a:t>
            </a:r>
            <a:r>
              <a:rPr lang="en-US" sz="1600" dirty="0"/>
              <a:t>outcomes and </a:t>
            </a:r>
            <a:r>
              <a:rPr lang="en-US" sz="1600" dirty="0" smtClean="0"/>
              <a:t>distinguish </a:t>
            </a:r>
            <a:r>
              <a:rPr lang="en-US" sz="1600" dirty="0"/>
              <a:t>services that produce sizable effects from those that do not. </a:t>
            </a:r>
          </a:p>
        </p:txBody>
      </p:sp>
      <p:sp>
        <p:nvSpPr>
          <p:cNvPr id="3" name="Slide Number Placeholder 2"/>
          <p:cNvSpPr>
            <a:spLocks noGrp="1"/>
          </p:cNvSpPr>
          <p:nvPr>
            <p:ph type="sldNum" sz="quarter" idx="12"/>
          </p:nvPr>
        </p:nvSpPr>
        <p:spPr/>
        <p:txBody>
          <a:bodyPr/>
          <a:lstStyle/>
          <a:p>
            <a:fld id="{57AF16DE-A0D5-4438-950F-5B1E159C2C28}" type="slidenum">
              <a:rPr lang="en-US" smtClean="0">
                <a:solidFill>
                  <a:srgbClr val="534949"/>
                </a:solidFill>
              </a:rPr>
              <a:pPr/>
              <a:t>9</a:t>
            </a:fld>
            <a:endParaRPr lang="en-US" dirty="0">
              <a:solidFill>
                <a:srgbClr val="534949"/>
              </a:solidFill>
            </a:endParaRPr>
          </a:p>
        </p:txBody>
      </p:sp>
      <p:sp>
        <p:nvSpPr>
          <p:cNvPr id="4" name="Title 3"/>
          <p:cNvSpPr>
            <a:spLocks noGrp="1"/>
          </p:cNvSpPr>
          <p:nvPr>
            <p:ph type="title"/>
          </p:nvPr>
        </p:nvSpPr>
        <p:spPr/>
        <p:txBody>
          <a:bodyPr/>
          <a:lstStyle/>
          <a:p>
            <a:r>
              <a:rPr lang="en-US" dirty="0" smtClean="0"/>
              <a:t>Theory of Change</a:t>
            </a:r>
            <a:endParaRPr lang="en-US" dirty="0"/>
          </a:p>
        </p:txBody>
      </p:sp>
    </p:spTree>
    <p:extLst>
      <p:ext uri="{BB962C8B-B14F-4D97-AF65-F5344CB8AC3E}">
        <p14:creationId xmlns:p14="http://schemas.microsoft.com/office/powerpoint/2010/main" val="225614000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9.0&quot;&gt;&lt;object type=&quot;1&quot; unique_id=&quot;10001&quot;&gt;&lt;object type=&quot;2&quot; unique_id=&quot;10002&quot;&gt;&lt;object type=&quot;3&quot; unique_id=&quot;10003&quot;&gt;&lt;property id=&quot;20148&quot; value=&quot;5&quot;/&gt;&lt;property id=&quot;20300&quot; value=&quot;Slide 1 - &amp;quot;National Quality Improvement Center for Adoption/Guardianship Support and Preservation (QIC-AG)&amp;quot;&quot;/&gt;&lt;property id=&quot;20307&quot; value=&quot;256&quot;/&gt;&lt;/object&gt;&lt;object type=&quot;3&quot; unique_id=&quot;10004&quot;&gt;&lt;property id=&quot;20148&quot; value=&quot;5&quot;/&gt;&lt;property id=&quot;20300&quot; value=&quot;Slide 2 - &amp;quot;QIC-AG partnership&amp;quot;&quot;/&gt;&lt;property id=&quot;20307&quot; value=&quot;269&quot;/&gt;&lt;/object&gt;&lt;object type=&quot;3&quot; unique_id=&quot;10005&quot;&gt;&lt;property id=&quot;20148&quot; value=&quot;5&quot;/&gt;&lt;property id=&quot;20300&quot; value=&quot;Slide 3 - &amp;quot;QIC-AG Goal&amp;quot;&quot;/&gt;&lt;property id=&quot;20307&quot; value=&quot;288&quot;/&gt;&lt;/object&gt;&lt;object type=&quot;3&quot; unique_id=&quot;10006&quot;&gt;&lt;property id=&quot;20148&quot; value=&quot;5&quot;/&gt;&lt;property id=&quot;20300&quot; value=&quot;Slide 4 - &amp;quot;Expected Long-Term Outcomes&amp;quot;&quot;/&gt;&lt;property id=&quot;20307&quot; value=&quot;290&quot;/&gt;&lt;/object&gt;&lt;object type=&quot;3&quot; unique_id=&quot;10007&quot;&gt;&lt;property id=&quot;20148&quot; value=&quot;5&quot;/&gt;&lt;property id=&quot;20300&quot; value=&quot;Slide 5 - &amp;quot;QIC-AG OBJECTIVES&amp;quot;&quot;/&gt;&lt;property id=&quot;20307&quot; value=&quot;298&quot;/&gt;&lt;/object&gt;&lt;object type=&quot;3&quot; unique_id=&quot;10008&quot;&gt;&lt;property id=&quot;20148&quot; value=&quot;5&quot;/&gt;&lt;property id=&quot;20300&quot; value=&quot;Slide 6 - &amp;quot;QIC-AG OBJECTIVES&amp;quot;&quot;/&gt;&lt;property id=&quot;20307&quot; value=&quot;299&quot;/&gt;&lt;/object&gt;&lt;object type=&quot;3&quot; unique_id=&quot;10009&quot;&gt;&lt;property id=&quot;20148&quot; value=&quot;5&quot;/&gt;&lt;property id=&quot;20300&quot; value=&quot;Slide 7 - &amp;quot;Continuum of Services &amp;amp; Supports&amp;quot;&quot;/&gt;&lt;property id=&quot;20307&quot; value=&quot;292&quot;/&gt;&lt;/object&gt;&lt;object type=&quot;3&quot; unique_id=&quot;10010&quot;&gt;&lt;property id=&quot;20148&quot; value=&quot;5&quot;/&gt;&lt;property id=&quot;20300&quot; value=&quot;Slide 8 - &amp;quot;adoption-competency&amp;quot;&quot;/&gt;&lt;property id=&quot;20307&quot; value=&quot;294&quot;/&gt;&lt;/object&gt;&lt;object type=&quot;3&quot; unique_id=&quot;10011&quot;&gt;&lt;property id=&quot;20148&quot; value=&quot;5&quot;/&gt;&lt;property id=&quot;20300&quot; value=&quot;Slide 9 - &amp;quot;Theory of Change&amp;quot;&quot;/&gt;&lt;property id=&quot;20307&quot; value=&quot;295&quot;/&gt;&lt;/object&gt;&lt;object type=&quot;3&quot; unique_id=&quot;10012&quot;&gt;&lt;property id=&quot;20148&quot; value=&quot;5&quot;/&gt;&lt;property id=&quot;20300&quot; value=&quot;Slide 10 - &amp;quot;Target populations to be served&amp;quot;&quot;/&gt;&lt;property id=&quot;20307&quot; value=&quot;291&quot;/&gt;&lt;/object&gt;&lt;object type=&quot;3&quot; unique_id=&quot;10013&quot;&gt;&lt;property id=&quot;20148&quot; value=&quot;5&quot;/&gt;&lt;property id=&quot;20300&quot; value=&quot;Slide 11 - &amp;quot;QIC-AG teaming structure&amp;quot;&quot;/&gt;&lt;property id=&quot;20307&quot; value=&quot;285&quot;/&gt;&lt;/object&gt;&lt;object type=&quot;3&quot; unique_id=&quot;10014&quot;&gt;&lt;property id=&quot;20148&quot; value=&quot;5&quot;/&gt;&lt;property id=&quot;20300&quot; value=&quot;Slide 12 - &amp;quot;Advisory Board &amp;quot;&quot;/&gt;&lt;property id=&quot;20307&quot; value=&quot;297&quot;/&gt;&lt;/object&gt;&lt;object type=&quot;3&quot; unique_id=&quot;10015&quot;&gt;&lt;property id=&quot;20148&quot; value=&quot;5&quot;/&gt;&lt;property id=&quot;20300&quot; value=&quot;Slide 13 - &amp;quot;Site selection&amp;quot;&quot;/&gt;&lt;property id=&quot;20307&quot; value=&quot;265&quot;/&gt;&lt;/object&gt;&lt;object type=&quot;3&quot; unique_id=&quot;10016&quot;&gt;&lt;property id=&quot;20148&quot; value=&quot;5&quot;/&gt;&lt;property id=&quot;20300&quot; value=&quot;Slide 14 - &amp;quot;Site selection&amp;quot;&quot;/&gt;&lt;property id=&quot;20307&quot; value=&quot;277&quot;/&gt;&lt;/object&gt;&lt;object type=&quot;3&quot; unique_id=&quot;10017&quot;&gt;&lt;property id=&quot;20148&quot; value=&quot;5&quot;/&gt;&lt;property id=&quot;20300&quot; value=&quot;Slide 15 - &amp;quot;Overview of Selection Process&amp;quot;&quot;/&gt;&lt;property id=&quot;20307&quot; value=&quot;279&quot;/&gt;&lt;/object&gt;&lt;object type=&quot;3&quot; unique_id=&quot;10018&quot;&gt;&lt;property id=&quot;20148&quot; value=&quot;5&quot;/&gt;&lt;property id=&quot;20300&quot; value=&quot;Slide 16 - &amp;quot;Implementation &amp;amp; Evaluation steps&amp;quot;&quot;/&gt;&lt;property id=&quot;20307&quot; value=&quot;274&quot;/&gt;&lt;/object&gt;&lt;object type=&quot;3&quot; unique_id=&quot;10019&quot;&gt;&lt;property id=&quot;20148&quot; value=&quot;5&quot;/&gt;&lt;property id=&quot;20300&quot; value=&quot;Slide 17&quot;/&gt;&lt;property id=&quot;20307&quot; value=&quot;264&quot;/&gt;&lt;/object&gt;&lt;object type=&quot;3&quot; unique_id=&quot;10020&quot;&gt;&lt;property id=&quot;20148&quot; value=&quot;5&quot;/&gt;&lt;property id=&quot;20300&quot; value=&quot;Slide 18 - &amp;quot;Follow up&amp;quot;&quot;/&gt;&lt;property id=&quot;20307&quot; value=&quot;284&quot;/&gt;&lt;/object&gt;&lt;/object&gt;&lt;object type=&quot;8&quot; unique_id=&quot;10040&quot;&gt;&lt;/object&gt;&lt;/object&gt;&lt;/database&gt;"/>
  <p:tag name="MMPROD_NEXTUNIQUEID" val="10009"/>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2655</TotalTime>
  <Words>1363</Words>
  <Application>Microsoft Office PowerPoint</Application>
  <PresentationFormat>On-screen Show (4:3)</PresentationFormat>
  <Paragraphs>159</Paragraphs>
  <Slides>18</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Calibri</vt:lpstr>
      <vt:lpstr>Franklin Gothic Medium</vt:lpstr>
      <vt:lpstr>Wingdings</vt:lpstr>
      <vt:lpstr>Wingdings 2</vt:lpstr>
      <vt:lpstr>Grid</vt:lpstr>
      <vt:lpstr>National Quality Improvement Center for Adoption/Guardianship Support and Preservation (QIC-AG)</vt:lpstr>
      <vt:lpstr>QIC-AG partnership</vt:lpstr>
      <vt:lpstr>QIC-AG Goal</vt:lpstr>
      <vt:lpstr>Expected Long-Term Outcomes</vt:lpstr>
      <vt:lpstr>QIC-AG OBJECTIVES</vt:lpstr>
      <vt:lpstr>QIC-AG OBJECTIVES</vt:lpstr>
      <vt:lpstr>Continuum of Services &amp; Supports</vt:lpstr>
      <vt:lpstr>adoption-competency</vt:lpstr>
      <vt:lpstr>Theory of Change</vt:lpstr>
      <vt:lpstr>Target populations to be served</vt:lpstr>
      <vt:lpstr>QIC-AG teaming structure</vt:lpstr>
      <vt:lpstr>Advisory Board </vt:lpstr>
      <vt:lpstr>Site selection</vt:lpstr>
      <vt:lpstr>Site selection</vt:lpstr>
      <vt:lpstr>Overview of Selection Process</vt:lpstr>
      <vt:lpstr>Implementation &amp; Evaluation steps</vt:lpstr>
      <vt:lpstr>PowerPoint Presentation</vt:lpstr>
      <vt:lpstr>Follow up</vt:lpstr>
    </vt:vector>
  </TitlesOfParts>
  <Company>National Resource Center for Adoption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Quality Improvement Center for Adoption/Guardianship Support and Preservation</dc:title>
  <dc:creator>NRCA Director</dc:creator>
  <cp:lastModifiedBy>Donearl Johnson</cp:lastModifiedBy>
  <cp:revision>142</cp:revision>
  <dcterms:created xsi:type="dcterms:W3CDTF">2014-10-25T12:06:19Z</dcterms:created>
  <dcterms:modified xsi:type="dcterms:W3CDTF">2015-01-06T16:42:46Z</dcterms:modified>
</cp:coreProperties>
</file>